
<file path=[Content_Types].xml><?xml version="1.0" encoding="utf-8"?>
<Types xmlns="http://schemas.openxmlformats.org/package/2006/content-types">
  <Default Extension="xml" ContentType="application/vnd.openxmlformats-package.core-properties+xml"/>
  <Default Extension="dat" ContentType="application/x-fontdata"/>
  <Default Extension="png" ContentType="image/png"/>
  <Default Extension="svg" ContentType="image/svg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da75637c96247da" /><Relationship Type="http://schemas.openxmlformats.org/officeDocument/2006/relationships/extended-properties" Target="/docProps/app.xml" Id="R23f77eaa55fb422a" /><Relationship Type="http://schemas.openxmlformats.org/officeDocument/2006/relationships/officeDocument" Target="/ppt/presentation.xml" Id="R6a01957214b544a0" /></Relationships>
</file>

<file path=ppt/presentation.xml><?xml version="1.0" encoding="utf-8"?>
<p:presentation xmlns:p="http://schemas.openxmlformats.org/presentationml/2006/main" embedTrueTypeFonts="1" saveSubsetFonts="0">
  <p:sldMasterIdLst>
    <p:sldMasterId xmlns:r="http://schemas.openxmlformats.org/officeDocument/2006/relationships" id="2147483648" r:id="R44af89e9a58e454e"/>
  </p:sldMasterIdLst>
  <p:notesMasterIdLst>
    <p:notesMasterId xmlns:r="http://schemas.openxmlformats.org/officeDocument/2006/relationships" r:id="R4a6751827cd945eb"/>
  </p:notesMasterIdLst>
  <p:sldIdLst>
    <p:sldId xmlns:r="http://schemas.openxmlformats.org/officeDocument/2006/relationships" id="256" r:id="Ra23d9b4c1ee643d1"/>
    <p:sldId xmlns:r="http://schemas.openxmlformats.org/officeDocument/2006/relationships" id="257" r:id="R154efa86f8294efa"/>
    <p:sldId xmlns:r="http://schemas.openxmlformats.org/officeDocument/2006/relationships" id="258" r:id="R1e49cabb3fb0489e"/>
    <p:sldId xmlns:r="http://schemas.openxmlformats.org/officeDocument/2006/relationships" id="259" r:id="Rfc44466d4057491a"/>
    <p:sldId xmlns:r="http://schemas.openxmlformats.org/officeDocument/2006/relationships" id="260" r:id="R1b07efaa88ce4ba0"/>
    <p:sldId xmlns:r="http://schemas.openxmlformats.org/officeDocument/2006/relationships" id="261" r:id="Rc1ee1a32673b48b2"/>
    <p:sldId xmlns:r="http://schemas.openxmlformats.org/officeDocument/2006/relationships" id="262" r:id="R6d6f6ae22ed24fc2"/>
    <p:sldId xmlns:r="http://schemas.openxmlformats.org/officeDocument/2006/relationships" id="263" r:id="R21d0a8ea08df4af3"/>
    <p:sldId xmlns:r="http://schemas.openxmlformats.org/officeDocument/2006/relationships" id="264" r:id="R3acbf786fb054667"/>
    <p:sldId xmlns:r="http://schemas.openxmlformats.org/officeDocument/2006/relationships" id="265" r:id="Reefb7e6f37cd4e3d"/>
    <p:sldId xmlns:r="http://schemas.openxmlformats.org/officeDocument/2006/relationships" id="266" r:id="Rcdc958ce51f649a6"/>
    <p:sldId xmlns:r="http://schemas.openxmlformats.org/officeDocument/2006/relationships" id="267" r:id="R8b5e92a7db794a96"/>
    <p:sldId xmlns:r="http://schemas.openxmlformats.org/officeDocument/2006/relationships" id="268" r:id="R92600ff98ed14796"/>
  </p:sldIdLst>
  <p:sldSz cx="9144000" cy="5143500"/>
  <p:notesSz cx="6858000" cy="9144000"/>
  <p:embeddedFontLst>
    <p:embeddedFont>
      <p:font typeface="Piazzolla"/>
      <p:regular xmlns:r="http://schemas.openxmlformats.org/officeDocument/2006/relationships" r:id="Rfe15b19a44e74fc8"/>
    </p:embeddedFont>
    <p:embeddedFont>
      <p:font typeface="Piazzolla"/>
      <p:regular xmlns:r="http://schemas.openxmlformats.org/officeDocument/2006/relationships" r:id="R42a81bc9c0fa4d4a"/>
    </p:embeddedFont>
    <p:embeddedFont>
      <p:font typeface="Piazzolla"/>
      <p:regular xmlns:r="http://schemas.openxmlformats.org/officeDocument/2006/relationships" r:id="R5c8f3a1d3d9e4ab4"/>
    </p:embeddedFont>
    <p:embeddedFont>
      <p:font typeface="Piazzolla"/>
      <p:regular xmlns:r="http://schemas.openxmlformats.org/officeDocument/2006/relationships" r:id="R3b81dae06fb143fc"/>
    </p:embeddedFont>
    <p:embeddedFont>
      <p:font typeface="IBM Plex Sans"/>
      <p:regular xmlns:r="http://schemas.openxmlformats.org/officeDocument/2006/relationships" r:id="R0228e17683b14b60"/>
    </p:embeddedFont>
    <p:embeddedFont>
      <p:font typeface="IBM Plex Sans"/>
      <p:regular xmlns:r="http://schemas.openxmlformats.org/officeDocument/2006/relationships" r:id="R43a8cd1a13c741a1"/>
    </p:embeddedFont>
    <p:embeddedFont>
      <p:font typeface="IBM Plex Sans"/>
      <p:regular xmlns:r="http://schemas.openxmlformats.org/officeDocument/2006/relationships" r:id="R15ce7c0735d24805"/>
    </p:embeddedFont>
    <p:embeddedFont>
      <p:font typeface="IBM Plex Sans"/>
      <p:regular xmlns:r="http://schemas.openxmlformats.org/officeDocument/2006/relationships" r:id="R10bf18c879ae4917"/>
    </p:embeddedFont>
  </p:embeddedFontLst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529684d379540fb" /><Relationship Type="http://schemas.openxmlformats.org/officeDocument/2006/relationships/slideMaster" Target="/ppt/slideMasters/slideMaster1.xml" Id="R44af89e9a58e454e" /><Relationship Type="http://schemas.openxmlformats.org/officeDocument/2006/relationships/notesMaster" Target="/ppt/notesMasters/notesMaster1.xml" Id="R4a6751827cd945eb" /><Relationship Type="http://schemas.openxmlformats.org/officeDocument/2006/relationships/presProps" Target="/ppt/presProps.xml" Id="R4903f5a2273a4079" /><Relationship Type="http://schemas.openxmlformats.org/officeDocument/2006/relationships/viewProps" Target="/ppt/viewProps.xml" Id="Rbd7f843b453e4e68" /><Relationship Type="http://schemas.openxmlformats.org/officeDocument/2006/relationships/tableStyles" Target="/ppt/tableStyles.xml" Id="Rcef39a06c6344723" /><Relationship Type="http://schemas.openxmlformats.org/officeDocument/2006/relationships/font" Target="/ppt/fonts/font.dat" Id="Rfe15b19a44e74fc8" /><Relationship Type="http://schemas.openxmlformats.org/officeDocument/2006/relationships/font" Target="/ppt/fonts/font2.dat" Id="R42a81bc9c0fa4d4a" /><Relationship Type="http://schemas.openxmlformats.org/officeDocument/2006/relationships/font" Target="/ppt/fonts/font3.dat" Id="R5c8f3a1d3d9e4ab4" /><Relationship Type="http://schemas.openxmlformats.org/officeDocument/2006/relationships/font" Target="/ppt/fonts/font4.dat" Id="R3b81dae06fb143fc" /><Relationship Type="http://schemas.openxmlformats.org/officeDocument/2006/relationships/font" Target="/ppt/fonts/font5.dat" Id="R0228e17683b14b60" /><Relationship Type="http://schemas.openxmlformats.org/officeDocument/2006/relationships/font" Target="/ppt/fonts/font6.dat" Id="R43a8cd1a13c741a1" /><Relationship Type="http://schemas.openxmlformats.org/officeDocument/2006/relationships/font" Target="/ppt/fonts/font7.dat" Id="R15ce7c0735d24805" /><Relationship Type="http://schemas.openxmlformats.org/officeDocument/2006/relationships/font" Target="/ppt/fonts/font8.dat" Id="R10bf18c879ae4917" /><Relationship Type="http://schemas.openxmlformats.org/officeDocument/2006/relationships/slide" Target="/ppt/slides/slide1.xml" Id="Ra23d9b4c1ee643d1" /><Relationship Type="http://schemas.openxmlformats.org/officeDocument/2006/relationships/slide" Target="/ppt/slides/slide2.xml" Id="R154efa86f8294efa" /><Relationship Type="http://schemas.openxmlformats.org/officeDocument/2006/relationships/slide" Target="/ppt/slides/slide3.xml" Id="R1e49cabb3fb0489e" /><Relationship Type="http://schemas.openxmlformats.org/officeDocument/2006/relationships/slide" Target="/ppt/slides/slide4.xml" Id="Rfc44466d4057491a" /><Relationship Type="http://schemas.openxmlformats.org/officeDocument/2006/relationships/slide" Target="/ppt/slides/slide5.xml" Id="R1b07efaa88ce4ba0" /><Relationship Type="http://schemas.openxmlformats.org/officeDocument/2006/relationships/slide" Target="/ppt/slides/slide6.xml" Id="Rc1ee1a32673b48b2" /><Relationship Type="http://schemas.openxmlformats.org/officeDocument/2006/relationships/slide" Target="/ppt/slides/slide7.xml" Id="R6d6f6ae22ed24fc2" /><Relationship Type="http://schemas.openxmlformats.org/officeDocument/2006/relationships/slide" Target="/ppt/slides/slide8.xml" Id="R21d0a8ea08df4af3" /><Relationship Type="http://schemas.openxmlformats.org/officeDocument/2006/relationships/slide" Target="/ppt/slides/slide9.xml" Id="R3acbf786fb054667" /><Relationship Type="http://schemas.openxmlformats.org/officeDocument/2006/relationships/slide" Target="/ppt/slides/slide10.xml" Id="Reefb7e6f37cd4e3d" /><Relationship Type="http://schemas.openxmlformats.org/officeDocument/2006/relationships/slide" Target="/ppt/slides/slide11.xml" Id="Rcdc958ce51f649a6" /><Relationship Type="http://schemas.openxmlformats.org/officeDocument/2006/relationships/slide" Target="/ppt/slides/slide12.xml" Id="R8b5e92a7db794a96" /><Relationship Type="http://schemas.openxmlformats.org/officeDocument/2006/relationships/slide" Target="/ppt/slides/slide13.xml" Id="R92600ff98ed1479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6ded47170dc4e4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832bbf4147846cf" /><Relationship Type="http://schemas.openxmlformats.org/officeDocument/2006/relationships/notesMaster" Target="/ppt/notesMasters/notesMaster1.xml" Id="R8f8a0b58cf644f1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05d547a86654810" /><Relationship Type="http://schemas.openxmlformats.org/officeDocument/2006/relationships/notesMaster" Target="/ppt/notesMasters/notesMaster1.xml" Id="R4b26dd72e35b422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35e784396094fe0" /><Relationship Type="http://schemas.openxmlformats.org/officeDocument/2006/relationships/notesMaster" Target="/ppt/notesMasters/notesMaster1.xml" Id="Re90f9adf2c144b2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10032158f7b4ffd" /><Relationship Type="http://schemas.openxmlformats.org/officeDocument/2006/relationships/notesMaster" Target="/ppt/notesMasters/notesMaster1.xml" Id="R1927e59748f04c4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2c6dd9f1e5d4b45" /><Relationship Type="http://schemas.openxmlformats.org/officeDocument/2006/relationships/notesMaster" Target="/ppt/notesMasters/notesMaster1.xml" Id="Rd910378a20a9469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3416b4130994eb1" /><Relationship Type="http://schemas.openxmlformats.org/officeDocument/2006/relationships/notesMaster" Target="/ppt/notesMasters/notesMaster1.xml" Id="Rf4959e8d92e4479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261162115ba4019" /><Relationship Type="http://schemas.openxmlformats.org/officeDocument/2006/relationships/notesMaster" Target="/ppt/notesMasters/notesMaster1.xml" Id="Rd81fb08f9b90433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c3f94211301499d" /><Relationship Type="http://schemas.openxmlformats.org/officeDocument/2006/relationships/notesMaster" Target="/ppt/notesMasters/notesMaster1.xml" Id="R776cdf20191b4ac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728a46eeb274d44" /><Relationship Type="http://schemas.openxmlformats.org/officeDocument/2006/relationships/notesMaster" Target="/ppt/notesMasters/notesMaster1.xml" Id="R21471868a5914f5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926ce762b094318" /><Relationship Type="http://schemas.openxmlformats.org/officeDocument/2006/relationships/notesMaster" Target="/ppt/notesMasters/notesMaster1.xml" Id="R0dbfc7cdb8644c4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6c15d937fee4221" /><Relationship Type="http://schemas.openxmlformats.org/officeDocument/2006/relationships/notesMaster" Target="/ppt/notesMasters/notesMaster1.xml" Id="R1a1ad0aeeafe43f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ace2f5553b64447" /><Relationship Type="http://schemas.openxmlformats.org/officeDocument/2006/relationships/notesMaster" Target="/ppt/notesMasters/notesMaster1.xml" Id="R3d1ff19b31774ef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28d452e5f2e4d3f" /><Relationship Type="http://schemas.openxmlformats.org/officeDocument/2006/relationships/notesMaster" Target="/ppt/notesMasters/notesMaster1.xml" Id="Rf1e4a9fe612c47f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Trust Engine, InvoiceFlow AI public report, 11 July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Trust Engine, InvoiceFlow AI public report, pp. 20–22.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Trust Engine, InvoiceFlow AI public report, pp. 22–25.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Trust Engine, InvoiceFlow AI public report, pp. 28–29.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Trust Engine, InvoiceFlow AI public report, pp. 3–5 and 21–24.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Trust Engine, InvoiceFlow AI public report, pp. 3–5.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Trust Engine, InvoiceFlow AI public report, pp. 6–7 and 22–24.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Trust Engine, InvoiceFlow AI public report, pp. 3–4 and 9–12.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Trust Engine, InvoiceFlow AI public report, pp. 9–11.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Trust Engine, InvoiceFlow AI public report, pp. 12–13 and 21–22.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Trust Engine, InvoiceFlow AI public report, pp. 14–16 and 23–26.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Trust Engine, InvoiceFlow AI public report, pp. 22–24.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Trust Engine, InvoiceFlow AI public report, pp. 3–5, 17–19 and 25–26.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bea910dd848a5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5432cf40d4f8b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5f1a6f8164c7e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4ac8787574dbc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e89d95cd04485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59f52240a4d7e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35a6b26a145d7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6bf6f19b0401b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0a3c38952422f" /></Relationships>
</file>

<file path=ppt/slideLayouts/_rels/slideLayout1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893d2740240f7" /></Relationships>
</file>

<file path=ppt/slideLayouts/_rels/slideLayout1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f8de964df4ffb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1566639e14e53" /></Relationships>
</file>

<file path=ppt/slideLayouts/_rels/slideLayout2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29716e08d470c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22b75bca994b79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fa5ee844b64964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aa63270ec4f08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f0a04a8994b2c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a869048964b1d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70455e5544ec7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24ee633614417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0.xml><?xml version="1.0" encoding="utf-8"?>
<p:sldLayout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B1442045-387A-4E54-928F-362CBF6E3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8F5"/>
          </a:solidFill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B48E79F-DE7F-418A-8AC8-4A3C81FC0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FE9"/>
          </a:solidFill>
        </p:spPr>
      </p:sp>
    </p:spTree>
  </p:cSld>
</p:sldLayout>
</file>

<file path=ppt/slideLayouts/slideLayout11.xml><?xml version="1.0" encoding="utf-8"?>
<p:sldLayout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8285E555-1189-48FC-BD8D-A58A9A0B4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8F5"/>
          </a:solidFill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98F1C4B-6B00-4FE0-BBD9-48E7F6DA3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FE9"/>
          </a:solidFill>
        </p:spPr>
      </p:sp>
    </p:spTree>
  </p:cSld>
</p:sldLayout>
</file>

<file path=ppt/slideLayouts/slideLayout12.xml><?xml version="1.0" encoding="utf-8"?>
<p:sldLayout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8A66C210-E894-4EAA-9D73-E4FD9E7F2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8F5"/>
          </a:solidFill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85E163B-2049-4DEC-B259-43BE8C989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FE9"/>
          </a:solidFill>
        </p:spPr>
      </p:sp>
    </p:spTree>
  </p:cSld>
</p:sldLayout>
</file>

<file path=ppt/slideLayouts/slideLayout13.xml><?xml version="1.0" encoding="utf-8"?>
<p:sldLayout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481103E3-38C9-4041-ACF2-C4A7D61A9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8F5"/>
          </a:solidFill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70C891F-211D-40F5-9EC0-172B0ED6F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FE9"/>
          </a:solidFill>
        </p:spPr>
      </p:sp>
    </p:spTree>
  </p:cSld>
</p:sldLayout>
</file>

<file path=ppt/slideLayouts/slideLayout14.xml><?xml version="1.0" encoding="utf-8"?>
<p:sldLayout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939BAD73-2E09-4D90-9EBE-C5605E781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8F5"/>
          </a:solidFill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1311DA0-8BE2-40F8-A5B5-CB325205F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FE9"/>
          </a:solidFill>
        </p:spPr>
      </p:sp>
    </p:spTree>
  </p:cSld>
</p:sldLayout>
</file>

<file path=ppt/slideLayouts/slideLayout15.xml><?xml version="1.0" encoding="utf-8"?>
<p:sldLayout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F447EF63-7DAD-4844-88D9-72CF687B9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8F5"/>
          </a:solidFill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D7F08BC-BBDC-4E6D-B5F6-22A00F515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FE9"/>
          </a:solidFill>
        </p:spPr>
      </p:sp>
    </p:spTree>
  </p:cSld>
</p:sldLayout>
</file>

<file path=ppt/slideLayouts/slideLayout16.xml><?xml version="1.0" encoding="utf-8"?>
<p:sldLayout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E69EB7B2-A116-480B-B85E-39CFD00C1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8F5"/>
          </a:solidFill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FB36953-B082-4F90-A82E-1180060E7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FE9"/>
          </a:solidFill>
        </p:spPr>
      </p:sp>
    </p:spTree>
  </p:cSld>
</p:sldLayout>
</file>

<file path=ppt/slideLayouts/slideLayout17.xml><?xml version="1.0" encoding="utf-8"?>
<p:sldLayout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D2C10F70-146A-4056-8442-3BA704376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8F5"/>
          </a:solidFill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102F6DE-B119-4EBE-B0A5-BEE103D92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FE9"/>
          </a:solidFill>
        </p:spPr>
      </p:sp>
    </p:spTree>
  </p:cSld>
</p:sldLayout>
</file>

<file path=ppt/slideLayouts/slideLayout18.xml><?xml version="1.0" encoding="utf-8"?>
<p:sldLayout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B464EA2B-6E0C-48E6-A2B1-C3207EDB1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8F5"/>
          </a:solidFill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EFD8061-A03E-4DAF-A4CE-D6A3A1EBA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FE9"/>
          </a:solidFill>
        </p:spPr>
      </p:sp>
    </p:spTree>
  </p:cSld>
</p:sldLayout>
</file>

<file path=ppt/slideLayouts/slideLayout19.xml><?xml version="1.0" encoding="utf-8"?>
<p:sldLayout xmlns:p="http://schemas.openxmlformats.org/presentationml/2006/main" preserve="1">
  <p:cSld name="Slide 18 mast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369404E8-E7D1-4F70-B64E-3439E0F02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8F5"/>
          </a:solidFill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0E27277-3AE6-45AA-9EC3-CEE6E00B2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FE9"/>
          </a:solidFill>
        </p:spPr>
      </p:sp>
    </p:spTree>
  </p:cSld>
</p:sldLayout>
</file>

<file path=ppt/slideLayouts/slideLayout2.xml><?xml version="1.0" encoding="utf-8"?>
<p:sldLayout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2A02DC3B-BE98-4212-889A-AFDA239A3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8F5"/>
          </a:solidFill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3CA2C06-486E-47FB-A678-BC64EE8E5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FE9"/>
          </a:solidFill>
        </p:spPr>
      </p:sp>
    </p:spTree>
  </p:cSld>
</p:sldLayout>
</file>

<file path=ppt/slideLayouts/slideLayout20.xml><?xml version="1.0" encoding="utf-8"?>
<p:sldLayout xmlns:p="http://schemas.openxmlformats.org/presentationml/2006/main" preserve="1">
  <p:cSld name="Slide 19 mast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A451F413-D614-401A-ACB1-AB583011C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8F5"/>
          </a:solidFill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FD318EB-F3E9-4DED-AEDD-5BA0D40F7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FE9"/>
          </a:solidFill>
        </p:spPr>
      </p:sp>
    </p:spTree>
  </p:cSld>
</p:sldLayout>
</file>

<file path=ppt/slideLayouts/slideLayout3.xml><?xml version="1.0" encoding="utf-8"?>
<p:sldLayout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A50F69A9-D61F-4105-A335-E3B6CD0C8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8F5"/>
          </a:solidFill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DC65484-CE2A-4C56-A08E-C00C51AD5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FE9"/>
          </a:solidFill>
        </p:spPr>
      </p:sp>
    </p:spTree>
  </p:cSld>
</p:sldLayout>
</file>

<file path=ppt/slideLayouts/slideLayout4.xml><?xml version="1.0" encoding="utf-8"?>
<p:sldLayout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6034B2E8-A4FF-48C0-891C-15AC3FE70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8F5"/>
          </a:solidFill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2ED8CBE-3CC6-4583-BDE6-BB410E461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FE9"/>
          </a:solidFill>
        </p:spPr>
      </p:sp>
    </p:spTree>
  </p:cSld>
</p:sldLayout>
</file>

<file path=ppt/slideLayouts/slideLayout5.xml><?xml version="1.0" encoding="utf-8"?>
<p:sldLayout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8F2C2DF4-34E0-4945-B303-CB01ED509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8F5"/>
          </a:solidFill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CFB17B3-1780-4605-B0AB-5D8CDD9A5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FE9"/>
          </a:solidFill>
        </p:spPr>
      </p:sp>
    </p:spTree>
  </p:cSld>
</p:sldLayout>
</file>

<file path=ppt/slideLayouts/slideLayout6.xml><?xml version="1.0" encoding="utf-8"?>
<p:sldLayout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7CC93DD2-130B-4C87-BBEC-3F16329F7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8F5"/>
          </a:solidFill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F5F67E3-1D81-490B-95D2-B62538DAD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FE9"/>
          </a:solidFill>
        </p:spPr>
      </p:sp>
    </p:spTree>
  </p:cSld>
</p:sldLayout>
</file>

<file path=ppt/slideLayouts/slideLayout7.xml><?xml version="1.0" encoding="utf-8"?>
<p:sldLayout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A978B38A-30CE-487A-8AA6-0EA8CAA88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8F5"/>
          </a:solidFill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859D6AA-547D-4CA2-9801-B9EF02B86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FE9"/>
          </a:solidFill>
        </p:spPr>
      </p:sp>
    </p:spTree>
  </p:cSld>
</p:sldLayout>
</file>

<file path=ppt/slideLayouts/slideLayout8.xml><?xml version="1.0" encoding="utf-8"?>
<p:sldLayout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BF677F23-244E-4A46-90B6-B293519A8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8F5"/>
          </a:solidFill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8B78E6E-5D22-4758-B2AD-7C090AA85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FE9"/>
          </a:solidFill>
        </p:spPr>
      </p:sp>
    </p:spTree>
  </p:cSld>
</p:sldLayout>
</file>

<file path=ppt/slideLayouts/slideLayout9.xml><?xml version="1.0" encoding="utf-8"?>
<p:sldLayout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6665C5D7-9EED-4CA9-B414-CA85F28D4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8F5"/>
          </a:solidFill>
        </p:spPr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4A226EB-A44D-4DE9-A7DE-8A2244AAD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FE9"/>
          </a:solidFill>
        </p:spPr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53dcd027b56482a" /><Relationship Type="http://schemas.openxmlformats.org/officeDocument/2006/relationships/slideLayout" Target="/ppt/slideLayouts/slideLayout1.xml" Id="R79d719be23de48ac" /><Relationship Type="http://schemas.openxmlformats.org/officeDocument/2006/relationships/slideLayout" Target="/ppt/slideLayouts/slideLayout2.xml" Id="R3017ed7e39754128" /><Relationship Type="http://schemas.openxmlformats.org/officeDocument/2006/relationships/slideLayout" Target="/ppt/slideLayouts/slideLayout3.xml" Id="R85963a0a1ea8418a" /><Relationship Type="http://schemas.openxmlformats.org/officeDocument/2006/relationships/slideLayout" Target="/ppt/slideLayouts/slideLayout4.xml" Id="R356bf942193a42be" /><Relationship Type="http://schemas.openxmlformats.org/officeDocument/2006/relationships/slideLayout" Target="/ppt/slideLayouts/slideLayout5.xml" Id="R81ee8954216940eb" /><Relationship Type="http://schemas.openxmlformats.org/officeDocument/2006/relationships/slideLayout" Target="/ppt/slideLayouts/slideLayout6.xml" Id="R4988014b5db64d9c" /><Relationship Type="http://schemas.openxmlformats.org/officeDocument/2006/relationships/slideLayout" Target="/ppt/slideLayouts/slideLayout7.xml" Id="R431edf94cfeb441c" /><Relationship Type="http://schemas.openxmlformats.org/officeDocument/2006/relationships/slideLayout" Target="/ppt/slideLayouts/slideLayout8.xml" Id="R927d10202e2b459b" /><Relationship Type="http://schemas.openxmlformats.org/officeDocument/2006/relationships/slideLayout" Target="/ppt/slideLayouts/slideLayout9.xml" Id="Rbce97a1fc53949fd" /><Relationship Type="http://schemas.openxmlformats.org/officeDocument/2006/relationships/slideLayout" Target="/ppt/slideLayouts/slideLayout10.xml" Id="R090a9cad214b4bc4" /><Relationship Type="http://schemas.openxmlformats.org/officeDocument/2006/relationships/slideLayout" Target="/ppt/slideLayouts/slideLayout11.xml" Id="R2f55b4d2b5fc4d1e" /><Relationship Type="http://schemas.openxmlformats.org/officeDocument/2006/relationships/slideLayout" Target="/ppt/slideLayouts/slideLayout12.xml" Id="Rc41f15b925f742c9" /><Relationship Type="http://schemas.openxmlformats.org/officeDocument/2006/relationships/slideLayout" Target="/ppt/slideLayouts/slideLayout13.xml" Id="R28fe053aa3b84779" /><Relationship Type="http://schemas.openxmlformats.org/officeDocument/2006/relationships/slideLayout" Target="/ppt/slideLayouts/slideLayout14.xml" Id="Rb492c47bfc534c82" /><Relationship Type="http://schemas.openxmlformats.org/officeDocument/2006/relationships/slideLayout" Target="/ppt/slideLayouts/slideLayout15.xml" Id="Rf8ce39926a83428b" /><Relationship Type="http://schemas.openxmlformats.org/officeDocument/2006/relationships/slideLayout" Target="/ppt/slideLayouts/slideLayout16.xml" Id="R62c966bf71614f8e" /><Relationship Type="http://schemas.openxmlformats.org/officeDocument/2006/relationships/slideLayout" Target="/ppt/slideLayouts/slideLayout17.xml" Id="Re2d9821d134e4d87" /><Relationship Type="http://schemas.openxmlformats.org/officeDocument/2006/relationships/slideLayout" Target="/ppt/slideLayouts/slideLayout18.xml" Id="R1b0bc07465ad46cc" /><Relationship Type="http://schemas.openxmlformats.org/officeDocument/2006/relationships/slideLayout" Target="/ppt/slideLayouts/slideLayout19.xml" Id="R92b1196b0f17418d" /><Relationship Type="http://schemas.openxmlformats.org/officeDocument/2006/relationships/slideLayout" Target="/ppt/slideLayouts/slideLayout20.xml" Id="R2bab438152604f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d719be23de48ac"/>
    <p:sldLayoutId xmlns:r="http://schemas.openxmlformats.org/officeDocument/2006/relationships" id="2147483650" r:id="R3017ed7e39754128"/>
    <p:sldLayoutId xmlns:r="http://schemas.openxmlformats.org/officeDocument/2006/relationships" id="2147483651" r:id="R85963a0a1ea8418a"/>
    <p:sldLayoutId xmlns:r="http://schemas.openxmlformats.org/officeDocument/2006/relationships" id="2147483652" r:id="R356bf942193a42be"/>
    <p:sldLayoutId xmlns:r="http://schemas.openxmlformats.org/officeDocument/2006/relationships" id="2147483653" r:id="R81ee8954216940eb"/>
    <p:sldLayoutId xmlns:r="http://schemas.openxmlformats.org/officeDocument/2006/relationships" id="2147483654" r:id="R4988014b5db64d9c"/>
    <p:sldLayoutId xmlns:r="http://schemas.openxmlformats.org/officeDocument/2006/relationships" id="2147483655" r:id="R431edf94cfeb441c"/>
    <p:sldLayoutId xmlns:r="http://schemas.openxmlformats.org/officeDocument/2006/relationships" id="2147483656" r:id="R927d10202e2b459b"/>
    <p:sldLayoutId xmlns:r="http://schemas.openxmlformats.org/officeDocument/2006/relationships" id="2147483657" r:id="Rbce97a1fc53949fd"/>
    <p:sldLayoutId xmlns:r="http://schemas.openxmlformats.org/officeDocument/2006/relationships" id="2147483658" r:id="R090a9cad214b4bc4"/>
    <p:sldLayoutId xmlns:r="http://schemas.openxmlformats.org/officeDocument/2006/relationships" id="2147483659" r:id="R2f55b4d2b5fc4d1e"/>
    <p:sldLayoutId xmlns:r="http://schemas.openxmlformats.org/officeDocument/2006/relationships" id="2147483660" r:id="Rc41f15b925f742c9"/>
    <p:sldLayoutId xmlns:r="http://schemas.openxmlformats.org/officeDocument/2006/relationships" id="2147483661" r:id="R28fe053aa3b84779"/>
    <p:sldLayoutId xmlns:r="http://schemas.openxmlformats.org/officeDocument/2006/relationships" id="2147483662" r:id="Rb492c47bfc534c82"/>
    <p:sldLayoutId xmlns:r="http://schemas.openxmlformats.org/officeDocument/2006/relationships" id="2147483663" r:id="Rf8ce39926a83428b"/>
    <p:sldLayoutId xmlns:r="http://schemas.openxmlformats.org/officeDocument/2006/relationships" id="2147483664" r:id="R62c966bf71614f8e"/>
    <p:sldLayoutId xmlns:r="http://schemas.openxmlformats.org/officeDocument/2006/relationships" id="2147483665" r:id="Re2d9821d134e4d87"/>
    <p:sldLayoutId xmlns:r="http://schemas.openxmlformats.org/officeDocument/2006/relationships" id="2147483666" r:id="R1b0bc07465ad46cc"/>
    <p:sldLayoutId xmlns:r="http://schemas.openxmlformats.org/officeDocument/2006/relationships" id="2147483667" r:id="R92b1196b0f17418d"/>
    <p:sldLayoutId xmlns:r="http://schemas.openxmlformats.org/officeDocument/2006/relationships" id="2147483668" r:id="R2bab438152604f96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dd0d4c3b87b439a" /><Relationship Type="http://schemas.openxmlformats.org/officeDocument/2006/relationships/image" Target="/ppt/media/image.png" Id="Ra84918bbdd704d6d" /><Relationship Type="http://schemas.openxmlformats.org/officeDocument/2006/relationships/notesSlide" Target="/ppt/notesSlides/notesSlide1.xml" Id="R3fcf3e970f3048a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527857ffbebb4e30" /><Relationship Type="http://schemas.openxmlformats.org/officeDocument/2006/relationships/image" Target="/ppt/media/image9.png" Id="R73654e6975f34a5f" /><Relationship Type="http://schemas.openxmlformats.org/officeDocument/2006/relationships/notesSlide" Target="/ppt/notesSlides/notesSlide10.xml" Id="Ra4d7ad886e504ac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7.xml" Id="R29ef8e18f69048f1" /><Relationship Type="http://schemas.openxmlformats.org/officeDocument/2006/relationships/image" Target="/ppt/media/image5.svg" Id="R34082cbff0374e59" /><Relationship Type="http://schemas.openxmlformats.org/officeDocument/2006/relationships/image" Target="/ppt/media/image5.png" Id="R6717c1554b4c4bff" /><Relationship Type="http://schemas.openxmlformats.org/officeDocument/2006/relationships/image" Target="/ppt/media/image6.svg" Id="R5ec7833026084ff4" /><Relationship Type="http://schemas.openxmlformats.org/officeDocument/2006/relationships/image" Target="/ppt/media/image6.png" Id="R162015996f0c4b18" /><Relationship Type="http://schemas.openxmlformats.org/officeDocument/2006/relationships/image" Target="/ppt/media/image7.svg" Id="R7c0fd15922d847ce" /><Relationship Type="http://schemas.openxmlformats.org/officeDocument/2006/relationships/image" Target="/ppt/media/image7.png" Id="R93528b337bad4c4d" /><Relationship Type="http://schemas.openxmlformats.org/officeDocument/2006/relationships/notesSlide" Target="/ppt/notesSlides/notesSlide11.xml" Id="Rbf653898e0a54f9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9.xml" Id="R12a85c2600d14996" /><Relationship Type="http://schemas.openxmlformats.org/officeDocument/2006/relationships/notesSlide" Target="/ppt/notesSlides/notesSlide12.xml" Id="R6ec76f46face4dc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0.xml" Id="R581f422560da4d04" /><Relationship Type="http://schemas.openxmlformats.org/officeDocument/2006/relationships/image" Target="/ppt/media/image10.png" Id="R6f3e8cdaa42842de" /><Relationship Type="http://schemas.openxmlformats.org/officeDocument/2006/relationships/notesSlide" Target="/ppt/notesSlides/notesSlide13.xml" Id="R9cbfd242bc184a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8bb08a6ab250403d" /><Relationship Type="http://schemas.openxmlformats.org/officeDocument/2006/relationships/image" Target="/ppt/media/image2.png" Id="Rf771d510cb5347ad" /><Relationship Type="http://schemas.openxmlformats.org/officeDocument/2006/relationships/notesSlide" Target="/ppt/notesSlides/notesSlide2.xml" Id="R7e152c8cffb444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607a2dd155a84c4c" /><Relationship Type="http://schemas.openxmlformats.org/officeDocument/2006/relationships/image" Target="/ppt/media/image3.png" Id="R2bb39cfc10704856" /><Relationship Type="http://schemas.openxmlformats.org/officeDocument/2006/relationships/image" Target="/ppt/media/image4.png" Id="R5e0ead68897b4727" /><Relationship Type="http://schemas.openxmlformats.org/officeDocument/2006/relationships/notesSlide" Target="/ppt/notesSlides/notesSlide3.xml" Id="R7e6eed75eaa64b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e8a1799ffda4d9f" /><Relationship Type="http://schemas.openxmlformats.org/officeDocument/2006/relationships/image" Target="/ppt/media/image.svg" Id="Rbe63b12db6e94b4a" /><Relationship Type="http://schemas.openxmlformats.org/officeDocument/2006/relationships/image" Target="/ppt/media/image.png" Id="Rb36f587c3a234e7f" /><Relationship Type="http://schemas.openxmlformats.org/officeDocument/2006/relationships/image" Target="/ppt/media/image2.svg" Id="R4b40ec6d2c1c49d8" /><Relationship Type="http://schemas.openxmlformats.org/officeDocument/2006/relationships/image" Target="/ppt/media/image2.png" Id="R74572078ae48457a" /><Relationship Type="http://schemas.openxmlformats.org/officeDocument/2006/relationships/image" Target="/ppt/media/image3.svg" Id="Rf90a75861d134dbb" /><Relationship Type="http://schemas.openxmlformats.org/officeDocument/2006/relationships/image" Target="/ppt/media/image3.png" Id="R7efa4c4121184390" /><Relationship Type="http://schemas.openxmlformats.org/officeDocument/2006/relationships/image" Target="/ppt/media/image4.svg" Id="R1ad8c76009724df9" /><Relationship Type="http://schemas.openxmlformats.org/officeDocument/2006/relationships/image" Target="/ppt/media/image4.png" Id="Rfc04f9b15bfb4c7f" /><Relationship Type="http://schemas.openxmlformats.org/officeDocument/2006/relationships/notesSlide" Target="/ppt/notesSlides/notesSlide4.xml" Id="R5d0194d18dcd48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d14b77274f7d4574" /><Relationship Type="http://schemas.openxmlformats.org/officeDocument/2006/relationships/image" Target="/ppt/media/image5.png" Id="R3e2eab65cf1a4137" /><Relationship Type="http://schemas.openxmlformats.org/officeDocument/2006/relationships/notesSlide" Target="/ppt/notesSlides/notesSlide5.xml" Id="R78b56ab0c2da4c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9.xml" Id="Rafcb8d6415874e8b" /><Relationship Type="http://schemas.openxmlformats.org/officeDocument/2006/relationships/image" Target="/ppt/media/image6.png" Id="Ref90e08a884c4d58" /><Relationship Type="http://schemas.openxmlformats.org/officeDocument/2006/relationships/notesSlide" Target="/ppt/notesSlides/notesSlide6.xml" Id="Reb2311fba9a64a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34150159395b42a4" /><Relationship Type="http://schemas.openxmlformats.org/officeDocument/2006/relationships/image" Target="/ppt/media/image7.png" Id="R91027104d21c40cd" /><Relationship Type="http://schemas.openxmlformats.org/officeDocument/2006/relationships/notesSlide" Target="/ppt/notesSlides/notesSlide7.xml" Id="R353099f9b42f45c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a3f79bdf3234a40" /><Relationship Type="http://schemas.openxmlformats.org/officeDocument/2006/relationships/image" Target="/ppt/media/image8.png" Id="R34a2d946650a4a6e" /><Relationship Type="http://schemas.openxmlformats.org/officeDocument/2006/relationships/notesSlide" Target="/ppt/notesSlides/notesSlide8.xml" Id="R5c7976d80b57475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a38c77af104f4f37" /><Relationship Type="http://schemas.openxmlformats.org/officeDocument/2006/relationships/notesSlide" Target="/ppt/notesSlides/notesSlide9.xml" Id="R7451ebf1594047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4918bbdd704d6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715000" y="0"/>
            <a:ext cx="3429000" cy="5143500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8B78F174-C711-404B-B7E3-84B73A8D8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119" y="1695376"/>
            <a:ext cx="4722763" cy="88597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3450"/>
              </a:lnSpc>
              <a:buNone/>
            </a:pPr>
            <a:r>
              <a:rPr sz="27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InvoiceFlow AI — EU Market Entry Strategy 2026</a:t>
            </a: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8ED4238C-B607-4EAB-8BE4-822B5694C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119" y="2793950"/>
            <a:ext cx="4722763" cy="22443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700"/>
              </a:lnSpc>
              <a:buNone/>
            </a:pPr>
            <a:r>
              <a:rPr sz="11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GTM Strategy • Trust Engine™ • 11 July 2026</a:t>
            </a:r>
          </a:p>
        </p:txBody>
      </p:sp>
      <p:sp>
        <p:nvSpPr>
          <p:cNvPr id="5" name="Shape 2">
            <a:extLst xmlns:a="http://schemas.openxmlformats.org/drawingml/2006/main">
              <a:ext uri="{FF2B5EF4-FFF2-40B4-BE49-F238E27FC236}">
                <a16:creationId xmlns:a16="http://schemas.microsoft.com/office/drawing/2014/main" id="{092F1FF4-396F-4724-A7CE-E6F32192F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119" y="3182615"/>
            <a:ext cx="860227" cy="260747"/>
          </a:xfrm>
          <a:prstGeom xmlns:a="http://schemas.openxmlformats.org/drawingml/2006/main" prst="roundRect">
            <a:avLst>
              <a:gd name="adj" fmla="val 18268"/>
            </a:avLst>
          </a:prstGeom>
          <a:solidFill xmlns:a="http://schemas.openxmlformats.org/drawingml/2006/main">
            <a:srgbClr val="F9D2D6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A7CAD035-3EF1-4A57-9E83-1C1F19645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174" y="3225105"/>
            <a:ext cx="690116" cy="17576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350"/>
              </a:lnSpc>
              <a:buNone/>
            </a:pPr>
            <a:r>
              <a:rPr sz="8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VALIDATION</a:t>
            </a:r>
          </a:p>
        </p:txBody>
      </p:sp>
      <p:sp>
        <p:nvSpPr>
          <p:cNvPr id="7" name="Shape 4">
            <a:extLst xmlns:a="http://schemas.openxmlformats.org/drawingml/2006/main">
              <a:ext uri="{FF2B5EF4-FFF2-40B4-BE49-F238E27FC236}">
                <a16:creationId xmlns:a16="http://schemas.microsoft.com/office/drawing/2014/main" id="{CAFF03B9-97A4-4C17-89EF-2B4FDA31A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7187" y="3177853"/>
            <a:ext cx="1058987" cy="270272"/>
          </a:xfrm>
          <a:prstGeom xmlns:a="http://schemas.openxmlformats.org/drawingml/2006/main" prst="roundRect">
            <a:avLst>
              <a:gd name="adj" fmla="val 17624"/>
            </a:avLst>
          </a:prstGeom>
          <a:noFill xmlns:a="http://schemas.openxmlformats.org/drawingml/2006/main"/>
          <a:ln xmlns:a="http://schemas.openxmlformats.org/drawingml/2006/main" w="4763">
            <a:solidFill>
              <a:srgbClr val="7A0F1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0ACB4641-D25C-4CA7-92B6-D4AF0AEF2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17005" y="3225105"/>
            <a:ext cx="879351" cy="17576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350"/>
              </a:lnSpc>
              <a:buNone/>
            </a:pPr>
            <a:r>
              <a:rPr sz="850">
                <a:solidFill>
                  <a:srgbClr val="7A0F1A"/>
                </a:solidFill>
                <a:latin typeface="IBM Plex Sans"/>
                <a:ea typeface="IBM Plex Sans"/>
                <a:cs typeface="IBM Plex Sans"/>
              </a:rPr>
              <a:t>FRANCE-FIRST</a:t>
            </a:r>
          </a:p>
        </p:txBody>
      </p:sp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3F50953-6098-49F9-A128-DD1F911B1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016" y="3177853"/>
            <a:ext cx="603052" cy="270272"/>
          </a:xfrm>
          <a:prstGeom xmlns:a="http://schemas.openxmlformats.org/drawingml/2006/main" prst="roundRect">
            <a:avLst>
              <a:gd name="adj" fmla="val 17624"/>
            </a:avLst>
          </a:prstGeom>
          <a:noFill xmlns:a="http://schemas.openxmlformats.org/drawingml/2006/main"/>
          <a:ln xmlns:a="http://schemas.openxmlformats.org/drawingml/2006/main" w="4763">
            <a:solidFill>
              <a:srgbClr val="7A0F1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6D4D58C-074F-44F9-9AB8-27B819608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6834" y="3225105"/>
            <a:ext cx="423416" cy="17576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350"/>
              </a:lnSpc>
              <a:buNone/>
            </a:pPr>
            <a:r>
              <a:rPr sz="850">
                <a:solidFill>
                  <a:srgbClr val="7A0F1A"/>
                </a:solidFill>
                <a:latin typeface="IBM Plex Sans"/>
                <a:ea typeface="IBM Plex Sans"/>
                <a:cs typeface="IBM Plex Sans"/>
              </a:rPr>
              <a:t>90-DAY TEST</a:t>
            </a:r>
          </a:p>
        </p:txBody>
      </p:sp>
    </p:spTree>
    <p:extLst>
      <p:ext uri="{BB962C8B-B14F-4D97-AF65-F5344CB8AC3E}">
        <p14:creationId xmlns:p14="http://schemas.microsoft.com/office/powerpoint/2010/main" val="203991141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62DAD4C-19D8-47B5-9B7F-5ED6E5B6D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643" y="382935"/>
            <a:ext cx="3245495" cy="36686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2850"/>
              </a:lnSpc>
              <a:buNone/>
            </a:pPr>
            <a:r>
              <a:rPr sz="23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Top 4 Launch Risks &amp; Controls</a:t>
            </a:r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02BAA0F-211A-4938-9772-536011A34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643" y="944240"/>
            <a:ext cx="4001691" cy="1502271"/>
          </a:xfrm>
          <a:prstGeom xmlns:a="http://schemas.openxmlformats.org/drawingml/2006/main" prst="roundRect">
            <a:avLst>
              <a:gd name="adj" fmla="val 3282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14288">
            <a:solidFill>
              <a:srgbClr val="F2EFE9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6A488305-B7E8-465D-9C0B-F3D5F0814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930" y="958528"/>
            <a:ext cx="3973116" cy="352202"/>
          </a:xfrm>
          <a:prstGeom xmlns:a="http://schemas.openxmlformats.org/drawingml/2006/main" prst="roundRect">
            <a:avLst>
              <a:gd name="adj" fmla="val 9132"/>
            </a:avLst>
          </a:prstGeom>
          <a:solidFill xmlns:a="http://schemas.openxmlformats.org/drawingml/2006/main">
            <a:srgbClr val="F2EFE9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9EC25AC-38E5-4D19-BC1F-D5F3CF86A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4456" y="1022152"/>
            <a:ext cx="176064" cy="22011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ct val="100000"/>
              </a:lnSpc>
              <a:buNone/>
            </a:pPr>
            <a:r>
              <a:rPr sz="1350">
                <a:solidFill>
                  <a:srgbClr val="000000"/>
                </a:solidFill>
                <a:latin typeface="Piazzolla"/>
                <a:ea typeface="Piazzolla"/>
                <a:cs typeface="Piazzolla"/>
              </a:rPr>
              <a:t>1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85BEAD5-38E0-4DD1-B4D5-0AFD8FF7B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281" y="1407914"/>
            <a:ext cx="1467445" cy="18343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400"/>
              </a:lnSpc>
              <a:buNone/>
            </a:pPr>
            <a:r>
              <a:rPr sz="11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Data Access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5897596-89EC-4FFD-B5DE-20B0AA803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281" y="1649611"/>
            <a:ext cx="3738414" cy="66526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900" b="1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Risk: </a:t>
            </a:r>
            <a:r>
              <a:rPr sz="9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No reliable ingestion route fits the 90-day MVP.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900" b="1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Control: </a:t>
            </a:r>
            <a:r>
              <a:rPr sz="9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Obtain written access, format, cost and maintenance requirements before build.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65EA2128-3574-40DD-B784-FB811F2CC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0518" y="944240"/>
            <a:ext cx="4001765" cy="1502271"/>
          </a:xfrm>
          <a:prstGeom xmlns:a="http://schemas.openxmlformats.org/drawingml/2006/main" prst="roundRect">
            <a:avLst>
              <a:gd name="adj" fmla="val 3282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14288">
            <a:solidFill>
              <a:srgbClr val="F2EFE9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6D404375-A35B-4941-BE11-6F96C6804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4805" y="958528"/>
            <a:ext cx="3973190" cy="352202"/>
          </a:xfrm>
          <a:prstGeom xmlns:a="http://schemas.openxmlformats.org/drawingml/2006/main" prst="roundRect">
            <a:avLst>
              <a:gd name="adj" fmla="val 9132"/>
            </a:avLst>
          </a:prstGeom>
          <a:solidFill xmlns:a="http://schemas.openxmlformats.org/drawingml/2006/main">
            <a:srgbClr val="F2EFE9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A4729D55-40B3-46EB-AF72-0B9935AF1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3331" y="1022152"/>
            <a:ext cx="176064" cy="22011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ct val="100000"/>
              </a:lnSpc>
              <a:buNone/>
            </a:pPr>
            <a:r>
              <a:rPr sz="1350">
                <a:solidFill>
                  <a:srgbClr val="000000"/>
                </a:solidFill>
                <a:latin typeface="Piazzolla"/>
                <a:ea typeface="Piazzolla"/>
                <a:cs typeface="Piazzolla"/>
              </a:rPr>
              <a:t>2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3E075568-4C55-4050-BFB0-8707CF906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2156" y="1407914"/>
            <a:ext cx="1467445" cy="18343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400"/>
              </a:lnSpc>
              <a:buNone/>
            </a:pPr>
            <a:r>
              <a:rPr sz="11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Paid Demand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E036A859-CD4D-4703-BA2E-BF1CE486F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2156" y="1649611"/>
            <a:ext cx="3738488" cy="66526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900" b="1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Risk: </a:t>
            </a:r>
            <a:r>
              <a:rPr sz="9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Regulation is mistaken for willingness to pay.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900" b="1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Control: </a:t>
            </a:r>
            <a:r>
              <a:rPr sz="9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Test the exact €49 offer with 15 qualified SMEs; free interest does not count.</a:t>
            </a: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51BF6D20-79B3-4B8D-B4C8-252D2192D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643" y="2543696"/>
            <a:ext cx="4001691" cy="1502271"/>
          </a:xfrm>
          <a:prstGeom xmlns:a="http://schemas.openxmlformats.org/drawingml/2006/main" prst="roundRect">
            <a:avLst>
              <a:gd name="adj" fmla="val 3282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14288">
            <a:solidFill>
              <a:srgbClr val="F2EFE9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12D9F820-948D-4F58-B239-E19C4935D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930" y="2557983"/>
            <a:ext cx="3973116" cy="352202"/>
          </a:xfrm>
          <a:prstGeom xmlns:a="http://schemas.openxmlformats.org/drawingml/2006/main" prst="roundRect">
            <a:avLst>
              <a:gd name="adj" fmla="val 9132"/>
            </a:avLst>
          </a:prstGeom>
          <a:solidFill xmlns:a="http://schemas.openxmlformats.org/drawingml/2006/main">
            <a:srgbClr val="F2EFE9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EED0E38F-50F8-4A7F-890A-103498274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4456" y="2621607"/>
            <a:ext cx="176064" cy="22011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ct val="100000"/>
              </a:lnSpc>
              <a:buNone/>
            </a:pPr>
            <a:r>
              <a:rPr sz="1350">
                <a:solidFill>
                  <a:srgbClr val="000000"/>
                </a:solidFill>
                <a:latin typeface="Piazzolla"/>
                <a:ea typeface="Piazzolla"/>
                <a:cs typeface="Piazzolla"/>
              </a:rPr>
              <a:t>3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A846462E-B469-422C-A778-D88ABDDA5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281" y="3007370"/>
            <a:ext cx="1895177" cy="18343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400"/>
              </a:lnSpc>
              <a:buNone/>
            </a:pPr>
            <a:r>
              <a:rPr sz="11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Economics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13630D5B-BC43-440F-BD38-9905F26CF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281" y="3249067"/>
            <a:ext cx="3738414" cy="66526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900" b="1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Risk: </a:t>
            </a:r>
            <a:r>
              <a:rPr sz="9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Support, onboarding or payment fees break the margin and payback frame.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900" b="1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Control: </a:t>
            </a:r>
            <a:r>
              <a:rPr sz="9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Track fully loaded CAC, recurring COGS, setup effort and early churn by cohort.</a:t>
            </a:r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BD1E91EF-B959-4682-9D48-51AAA0DF5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0518" y="2543696"/>
            <a:ext cx="4001765" cy="1502271"/>
          </a:xfrm>
          <a:prstGeom xmlns:a="http://schemas.openxmlformats.org/drawingml/2006/main" prst="roundRect">
            <a:avLst>
              <a:gd name="adj" fmla="val 3282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14288">
            <a:solidFill>
              <a:srgbClr val="F2EFE9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0BC60958-55BE-4C57-BF41-6B8C30369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4805" y="2557983"/>
            <a:ext cx="3973190" cy="352202"/>
          </a:xfrm>
          <a:prstGeom xmlns:a="http://schemas.openxmlformats.org/drawingml/2006/main" prst="roundRect">
            <a:avLst>
              <a:gd name="adj" fmla="val 9132"/>
            </a:avLst>
          </a:prstGeom>
          <a:solidFill xmlns:a="http://schemas.openxmlformats.org/drawingml/2006/main">
            <a:srgbClr val="F2EFE9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F19FF9DD-C1DE-4D4A-9F6C-3627F0047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3331" y="2621607"/>
            <a:ext cx="176064" cy="22011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ct val="100000"/>
              </a:lnSpc>
              <a:buNone/>
            </a:pPr>
            <a:r>
              <a:rPr sz="1350">
                <a:solidFill>
                  <a:srgbClr val="000000"/>
                </a:solidFill>
                <a:latin typeface="Piazzolla"/>
                <a:ea typeface="Piazzolla"/>
                <a:cs typeface="Piazzolla"/>
              </a:rPr>
              <a:t>4</a:t>
            </a: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426D349D-05B4-411C-A75B-F3FC3FFE5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2156" y="3007370"/>
            <a:ext cx="1570286" cy="18343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400"/>
              </a:lnSpc>
              <a:buNone/>
            </a:pPr>
            <a:r>
              <a:rPr sz="11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Trust &amp; Compliance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8997930B-C692-498D-9F80-CB82D6800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2156" y="3249067"/>
            <a:ext cx="3738488" cy="66526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900" b="1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Risk: </a:t>
            </a:r>
            <a:r>
              <a:rPr sz="9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The workflow drifts into definitive tax advice or unclear data roles.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900" b="1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Control: </a:t>
            </a:r>
            <a:r>
              <a:rPr sz="9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Use review indicators, permissions, audit trails and specialist review.</a:t>
            </a:r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B4CC0F1E-DEF2-465C-A279-36F834479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643" y="4155281"/>
            <a:ext cx="8100640" cy="605210"/>
          </a:xfrm>
          <a:prstGeom xmlns:a="http://schemas.openxmlformats.org/drawingml/2006/main" prst="roundRect">
            <a:avLst>
              <a:gd name="adj" fmla="val 8147"/>
            </a:avLst>
          </a:prstGeom>
          <a:solidFill xmlns:a="http://schemas.openxmlformats.org/drawingml/2006/main">
            <a:srgbClr val="F7BBC1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pic>
        <p:nvPicPr>
          <p:cNvPr id="49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654e6975f34a5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8994" y="4323085"/>
            <a:ext cx="146745" cy="117351"/>
          </a:xfrm>
          <a:prstGeom xmlns:a="http://schemas.openxmlformats.org/drawingml/2006/main" prst="rect">
            <a:avLst/>
          </a:prstGeom>
        </p:spPr>
      </p:pic>
      <p:sp>
        <p:nvSpPr>
          <p:cNvPr id="25" name="Text 22">
            <a:extLst xmlns:a="http://schemas.openxmlformats.org/drawingml/2006/main">
              <a:ext uri="{FF2B5EF4-FFF2-40B4-BE49-F238E27FC236}">
                <a16:creationId xmlns:a16="http://schemas.microsoft.com/office/drawing/2014/main" id="{830E1FE1-3C94-4DF8-AB49-8420F46C8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089" y="4281785"/>
            <a:ext cx="7601843" cy="33263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300"/>
              </a:lnSpc>
              <a:buNone/>
            </a:pPr>
            <a:r>
              <a:rPr sz="900" b="1">
                <a:solidFill>
                  <a:srgbClr val="000000"/>
                </a:solidFill>
                <a:latin typeface="IBM Plex Sans"/>
                <a:ea typeface="IBM Plex Sans"/>
                <a:cs typeface="IBM Plex Sans"/>
              </a:rPr>
              <a:t>Verdict: controlled validation only. Stop or redesign if paid demand, data access, economics, retention or trust controls fail.</a:t>
            </a:r>
          </a:p>
        </p:txBody>
      </p:sp>
    </p:spTree>
    <p:extLst>
      <p:ext uri="{BB962C8B-B14F-4D97-AF65-F5344CB8AC3E}">
        <p14:creationId xmlns:p14="http://schemas.microsoft.com/office/powerpoint/2010/main" val="127405848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561D971-24BA-46FC-B0F3-0EEAECC60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871" y="427583"/>
            <a:ext cx="4184749" cy="39454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3100"/>
              </a:lnSpc>
              <a:buNone/>
            </a:pPr>
            <a:r>
              <a:rPr sz="24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Minimum Team &amp; Evidence for Validation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148560A2-975F-4CD9-8C8F-38A69837C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871" y="1103188"/>
            <a:ext cx="1578248" cy="1972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550"/>
              </a:lnSpc>
              <a:buNone/>
            </a:pPr>
            <a:r>
              <a:rPr sz="12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Evidence Before Scale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A9681556-204A-410E-9647-15D18B319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871" y="1458516"/>
            <a:ext cx="3976092" cy="945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1116">
              <a:alpha val="50000"/>
            </a:srgbClr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ACF5CFE-4B10-44BD-B47B-34DC98178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871" y="1626022"/>
            <a:ext cx="1578248" cy="1972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550"/>
              </a:lnSpc>
              <a:buNone/>
            </a:pPr>
            <a:r>
              <a:rPr sz="12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Critical Unknowns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F1D2372-27C0-4EF2-B265-AF7714765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871" y="1935733"/>
            <a:ext cx="3976092" cy="59427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14" indent="-8">
              <a:spcAft>
                <a:spcPts val="0"/>
              </a:spcAft>
              <a:buChar char="•"/>
            </a:pPr>
            <a:r>
              <a:rPr sz="9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Paid demand and route feasibility</a:t>
            </a:r>
          </a:p>
          <a:p xmlns:a="http://schemas.openxmlformats.org/drawingml/2006/main">
            <a:pPr marL="14" indent="-8">
              <a:spcAft>
                <a:spcPts val="0"/>
              </a:spcAft>
              <a:buChar char="•"/>
            </a:pPr>
            <a:r>
              <a:rPr sz="9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Realized COGS, setup effort and support load</a:t>
            </a:r>
          </a:p>
          <a:p xmlns:a="http://schemas.openxmlformats.org/drawingml/2006/main">
            <a:pPr marL="14" indent="-8">
              <a:spcAft>
                <a:spcPts val="0"/>
              </a:spcAft>
              <a:buChar char="•"/>
            </a:pPr>
            <a:r>
              <a:rPr sz="9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Early churn and channel-level CAC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0CB54B8-419A-44E2-8FB4-AAE97D349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30800" y="1103188"/>
            <a:ext cx="1578248" cy="1972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550"/>
              </a:lnSpc>
              <a:buNone/>
            </a:pPr>
            <a:r>
              <a:rPr sz="12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Required Owners</a:t>
            </a:r>
          </a:p>
        </p:txBody>
      </p:sp>
      <p:pic>
        <p:nvPicPr>
          <p:cNvPr id="3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17c1554b4c4bff">
            <a:extLst>
              <a:ext uri="{96DAC541-7B7A-43D3-8B79-37D633B846F1}">
                <asvg:svgBlip xmlns:asvg="http://schemas.microsoft.com/office/drawing/2016/SVG/main" r:embed="R34082cbff0374e59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778127" y="1430871"/>
            <a:ext cx="189384" cy="189384"/>
          </a:xfrm>
          <a:prstGeom xmlns:a="http://schemas.openxmlformats.org/drawingml/2006/main" prst="rect">
            <a:avLst/>
          </a:prstGeom>
        </p:spPr>
      </p:pic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0C2F0524-3039-41B1-963C-60D2F8853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1044" y="1426964"/>
            <a:ext cx="1507554" cy="1972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550"/>
              </a:lnSpc>
              <a:buNone/>
            </a:pPr>
            <a:r>
              <a:rPr sz="12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Commercial Lead</a:t>
            </a:r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0B92A20-10BD-4B96-8F12-10262A174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1044" y="1736675"/>
            <a:ext cx="1507554" cy="92496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450"/>
              </a:lnSpc>
              <a:buNone/>
            </a:pPr>
            <a:r>
              <a:rPr sz="9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Select the ICP, run 15 paid-offer tests, manage first customers and own the day-90 decision.</a:t>
            </a:r>
          </a:p>
        </p:txBody>
      </p:sp>
      <p:pic>
        <p:nvPicPr>
          <p:cNvPr id="35" name="Im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2015996f0c4b18">
            <a:extLst>
              <a:ext uri="{96DAC541-7B7A-43D3-8B79-37D633B846F1}">
                <asvg:svgBlip xmlns:asvg="http://schemas.microsoft.com/office/drawing/2016/SVG/main" r:embed="R5ec7833026084ff4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36420" y="1430871"/>
            <a:ext cx="189384" cy="189384"/>
          </a:xfrm>
          <a:prstGeom xmlns:a="http://schemas.openxmlformats.org/drawingml/2006/main" prst="rect">
            <a:avLst/>
          </a:prstGeom>
        </p:spPr>
      </p:pic>
      <p:sp>
        <p:nvSpPr>
          <p:cNvPr id="12" name="Text 8">
            <a:extLst xmlns:a="http://schemas.openxmlformats.org/drawingml/2006/main">
              <a:ext uri="{FF2B5EF4-FFF2-40B4-BE49-F238E27FC236}">
                <a16:creationId xmlns:a16="http://schemas.microsoft.com/office/drawing/2014/main" id="{B445AE4F-42E4-4E7D-89A1-3A719E004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9337" y="1426964"/>
            <a:ext cx="1507554" cy="1972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550"/>
              </a:lnSpc>
              <a:buNone/>
            </a:pPr>
            <a:r>
              <a:rPr sz="12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Product &amp; Engineering</a:t>
            </a:r>
          </a:p>
        </p:txBody>
      </p:sp>
      <p:sp>
        <p:nvSpPr>
          <p:cNvPr id="13" name="Text 9">
            <a:extLst xmlns:a="http://schemas.openxmlformats.org/drawingml/2006/main">
              <a:ext uri="{FF2B5EF4-FFF2-40B4-BE49-F238E27FC236}">
                <a16:creationId xmlns:a16="http://schemas.microsoft.com/office/drawing/2014/main" id="{19F665A5-6AB7-4A3E-A5DC-2F1CFF482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9337" y="1736675"/>
            <a:ext cx="1507554" cy="92496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450"/>
              </a:lnSpc>
              <a:buNone/>
            </a:pPr>
            <a:r>
              <a:rPr sz="9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Prove one data route, build the review workflow, secure access and measure reliability.</a:t>
            </a:r>
          </a:p>
        </p:txBody>
      </p:sp>
      <p:pic>
        <p:nvPicPr>
          <p:cNvPr id="38" name="Imag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528b337bad4c4d">
            <a:extLst>
              <a:ext uri="{96DAC541-7B7A-43D3-8B79-37D633B846F1}">
                <asvg:svgBlip xmlns:asvg="http://schemas.microsoft.com/office/drawing/2016/SVG/main" r:embed="R7c0fd15922d847ce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778127" y="2890428"/>
            <a:ext cx="189384" cy="189384"/>
          </a:xfrm>
          <a:prstGeom xmlns:a="http://schemas.openxmlformats.org/drawingml/2006/main" prst="rect">
            <a:avLst/>
          </a:prstGeom>
        </p:spPr>
      </p:pic>
      <p:sp>
        <p:nvSpPr>
          <p:cNvPr id="15" name="Text 10">
            <a:extLst xmlns:a="http://schemas.openxmlformats.org/drawingml/2006/main">
              <a:ext uri="{FF2B5EF4-FFF2-40B4-BE49-F238E27FC236}">
                <a16:creationId xmlns:a16="http://schemas.microsoft.com/office/drawing/2014/main" id="{A86817A3-E33D-485B-B222-E8BB648B9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1044" y="2886521"/>
            <a:ext cx="1748805" cy="1972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550"/>
              </a:lnSpc>
              <a:buNone/>
            </a:pPr>
            <a:r>
              <a:rPr sz="12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Operations &amp; Specialist Review</a:t>
            </a:r>
          </a:p>
        </p:txBody>
      </p:sp>
      <p:sp>
        <p:nvSpPr>
          <p:cNvPr id="16" name="Text 11">
            <a:extLst xmlns:a="http://schemas.openxmlformats.org/drawingml/2006/main">
              <a:ext uri="{FF2B5EF4-FFF2-40B4-BE49-F238E27FC236}">
                <a16:creationId xmlns:a16="http://schemas.microsoft.com/office/drawing/2014/main" id="{6ED5E981-7416-4171-A22C-245B0112C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1044" y="3196233"/>
            <a:ext cx="3565847" cy="36998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450"/>
              </a:lnSpc>
              <a:buNone/>
            </a:pPr>
            <a:r>
              <a:rPr sz="9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Measure support and onboarding; validate tax, privacy and role boundaries before claims expand.</a:t>
            </a:r>
          </a:p>
        </p:txBody>
      </p:sp>
      <p:sp>
        <p:nvSpPr>
          <p:cNvPr id="17" name="Shape 12">
            <a:extLst xmlns:a="http://schemas.openxmlformats.org/drawingml/2006/main">
              <a:ext uri="{FF2B5EF4-FFF2-40B4-BE49-F238E27FC236}">
                <a16:creationId xmlns:a16="http://schemas.microsoft.com/office/drawing/2014/main" id="{3194C6F2-2621-4B0A-889C-ADAC7B371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871" y="3819227"/>
            <a:ext cx="4073872" cy="896615"/>
          </a:xfrm>
          <a:prstGeom xmlns:a="http://schemas.openxmlformats.org/drawingml/2006/main" prst="roundRect">
            <a:avLst>
              <a:gd name="adj" fmla="val 5914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4763">
            <a:solidFill>
              <a:srgbClr val="D8D5C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8" name="Text 13">
            <a:extLst xmlns:a="http://schemas.openxmlformats.org/drawingml/2006/main">
              <a:ext uri="{FF2B5EF4-FFF2-40B4-BE49-F238E27FC236}">
                <a16:creationId xmlns:a16="http://schemas.microsoft.com/office/drawing/2014/main" id="{9898E3E8-DE8E-4BFA-956D-CE5C13B8A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2839" y="3950196"/>
            <a:ext cx="1578248" cy="1972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550"/>
              </a:lnSpc>
              <a:buNone/>
            </a:pPr>
            <a:r>
              <a:rPr sz="1200">
                <a:solidFill>
                  <a:srgbClr val="000000"/>
                </a:solidFill>
                <a:latin typeface="Piazzolla"/>
                <a:ea typeface="Piazzolla"/>
                <a:cs typeface="Piazzolla"/>
              </a:rPr>
              <a:t>Advertising Frame</a:t>
            </a:r>
          </a:p>
        </p:txBody>
      </p:sp>
      <p:sp>
        <p:nvSpPr>
          <p:cNvPr id="19" name="Text 14">
            <a:extLst xmlns:a="http://schemas.openxmlformats.org/drawingml/2006/main">
              <a:ext uri="{FF2B5EF4-FFF2-40B4-BE49-F238E27FC236}">
                <a16:creationId xmlns:a16="http://schemas.microsoft.com/office/drawing/2014/main" id="{77A34C29-A3F4-4F79-98F0-D2289C3EF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2839" y="4214887"/>
            <a:ext cx="3811935" cy="36998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450"/>
              </a:lnSpc>
              <a:buNone/>
            </a:pPr>
            <a:r>
              <a:rPr sz="950">
                <a:solidFill>
                  <a:srgbClr val="000000"/>
                </a:solidFill>
                <a:latin typeface="IBM Plex Sans"/>
                <a:ea typeface="IBM Plex Sans"/>
                <a:cs typeface="IBM Plex Sans"/>
              </a:rPr>
              <a:t>€3,000/month is a controlled test budget, not a growth commitment.</a:t>
            </a:r>
          </a:p>
        </p:txBody>
      </p:sp>
      <p:sp>
        <p:nvSpPr>
          <p:cNvPr id="20" name="Shape 15">
            <a:extLst xmlns:a="http://schemas.openxmlformats.org/drawingml/2006/main">
              <a:ext uri="{FF2B5EF4-FFF2-40B4-BE49-F238E27FC236}">
                <a16:creationId xmlns:a16="http://schemas.microsoft.com/office/drawing/2014/main" id="{8427C7AD-D86D-47C8-92CE-E96EFCD46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8183" y="3819227"/>
            <a:ext cx="4073947" cy="896615"/>
          </a:xfrm>
          <a:prstGeom xmlns:a="http://schemas.openxmlformats.org/drawingml/2006/main" prst="roundRect">
            <a:avLst>
              <a:gd name="adj" fmla="val 5914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4763">
            <a:solidFill>
              <a:srgbClr val="D8D5C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1" name="Text 16">
            <a:extLst xmlns:a="http://schemas.openxmlformats.org/drawingml/2006/main">
              <a:ext uri="{FF2B5EF4-FFF2-40B4-BE49-F238E27FC236}">
                <a16:creationId xmlns:a16="http://schemas.microsoft.com/office/drawing/2014/main" id="{F0AE655F-E3EC-4102-8C6F-38A36B347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9151" y="3950196"/>
            <a:ext cx="1578248" cy="1972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550"/>
              </a:lnSpc>
              <a:buNone/>
            </a:pPr>
            <a:r>
              <a:rPr sz="1200">
                <a:solidFill>
                  <a:srgbClr val="000000"/>
                </a:solidFill>
                <a:latin typeface="Piazzolla"/>
                <a:ea typeface="Piazzolla"/>
                <a:cs typeface="Piazzolla"/>
              </a:rPr>
              <a:t>Scale Rule</a:t>
            </a:r>
          </a:p>
        </p:txBody>
      </p:sp>
      <p:sp>
        <p:nvSpPr>
          <p:cNvPr id="22" name="Text 17">
            <a:extLst xmlns:a="http://schemas.openxmlformats.org/drawingml/2006/main">
              <a:ext uri="{FF2B5EF4-FFF2-40B4-BE49-F238E27FC236}">
                <a16:creationId xmlns:a16="http://schemas.microsoft.com/office/drawing/2014/main" id="{80079BE3-2D40-44B8-BB1B-667FB00A1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9151" y="4214887"/>
            <a:ext cx="3812009" cy="36998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450"/>
              </a:lnSpc>
              <a:buNone/>
            </a:pPr>
            <a:r>
              <a:rPr sz="950">
                <a:solidFill>
                  <a:srgbClr val="000000"/>
                </a:solidFill>
                <a:latin typeface="IBM Plex Sans"/>
                <a:ea typeface="IBM Plex Sans"/>
                <a:cs typeface="IBM Plex Sans"/>
              </a:rPr>
              <a:t>Increase spend only after route, demand, margin, retention and CAC evidence agree.</a:t>
            </a:r>
          </a:p>
        </p:txBody>
      </p:sp>
    </p:spTree>
    <p:extLst>
      <p:ext uri="{BB962C8B-B14F-4D97-AF65-F5344CB8AC3E}">
        <p14:creationId xmlns:p14="http://schemas.microsoft.com/office/powerpoint/2010/main" val="610865170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C609905-72FE-475F-8B9F-B7B1D02D9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38721" y="273174"/>
            <a:ext cx="2270447" cy="28374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2200"/>
              </a:lnSpc>
              <a:buNone/>
            </a:pPr>
            <a:r>
              <a:rPr sz="17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Sources &amp; Disclaimer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C6FE520B-9D46-44FB-862A-4653EA32E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38721" y="702246"/>
            <a:ext cx="1135187" cy="1419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</a:pPr>
            <a:r>
              <a:rPr sz="8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Primary Sources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4F51296B-083A-4060-BC89-26F6C0BD1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38721" y="909563"/>
            <a:ext cx="3346921" cy="2125117"/>
          </a:xfrm>
          <a:prstGeom xmlns:a="http://schemas.openxmlformats.org/drawingml/2006/main" prst="roundRect">
            <a:avLst>
              <a:gd name="adj" fmla="val 1795"/>
            </a:avLst>
          </a:prstGeom>
          <a:noFill xmlns:a="http://schemas.openxmlformats.org/drawingml/2006/main"/>
          <a:ln xmlns:a="http://schemas.openxmlformats.org/drawingml/2006/main"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6F3ECA9-B131-4DAB-BC53-6AAAE739B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4344" y="953988"/>
            <a:ext cx="1487091" cy="1154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r>
              <a:rPr sz="800" b="1">
                <a:solidFill>
                  <a:srgbClr val="8D0E20"/>
                </a:solidFill>
                <a:latin typeface="IBM Plex Sans"/>
                <a:ea typeface="IBM Plex Sans"/>
                <a:cs typeface="IBM Plex Sans"/>
              </a:rPr>
              <a:t>F-REG-001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0704787-DDC6-42C5-91E8-FBCCD4FFD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3004" y="953988"/>
            <a:ext cx="1487091" cy="34624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r>
              <a:rPr sz="8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French Tax Authority — e-invoicing and approved platforms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E3218B1-BAA4-4260-817A-C009A0B1B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4344" y="1384325"/>
            <a:ext cx="1487091" cy="1154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r>
              <a:rPr sz="800" b="1">
                <a:solidFill>
                  <a:srgbClr val="8D0E20"/>
                </a:solidFill>
                <a:latin typeface="IBM Plex Sans"/>
                <a:ea typeface="IBM Plex Sans"/>
                <a:cs typeface="IBM Plex Sans"/>
              </a:rPr>
              <a:t>F-REG-002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94EA381-F0B0-4E3F-A9EE-108EB4BEB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3004" y="1384325"/>
            <a:ext cx="1487091" cy="34624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r>
              <a:rPr sz="8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French Tax Authority — reform timing and applicability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3DF65BE6-B579-49DE-B1CF-72745FF52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4344" y="1814661"/>
            <a:ext cx="1487091" cy="1154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r>
              <a:rPr sz="800" b="1">
                <a:solidFill>
                  <a:srgbClr val="8D0E20"/>
                </a:solidFill>
                <a:latin typeface="IBM Plex Sans"/>
                <a:ea typeface="IBM Plex Sans"/>
                <a:cs typeface="IBM Plex Sans"/>
              </a:rPr>
              <a:t>F-TECH-001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C06D980B-E5BF-47CD-A576-B121AE0CA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3004" y="1814661"/>
            <a:ext cx="1487091" cy="2308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r>
              <a:rPr sz="8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European Data Protection Board — controller or processor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AA99862F-81D2-47EC-BE14-813E5E0B7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4344" y="2129582"/>
            <a:ext cx="1487091" cy="1154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r>
              <a:rPr sz="800" b="1">
                <a:solidFill>
                  <a:srgbClr val="8D0E20"/>
                </a:solidFill>
                <a:latin typeface="IBM Plex Sans"/>
                <a:ea typeface="IBM Plex Sans"/>
                <a:cs typeface="IBM Plex Sans"/>
              </a:rPr>
              <a:t>F-TECH-003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570131FF-BD1B-4C76-8C2E-5C0AED7C4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3004" y="2129582"/>
            <a:ext cx="1487091" cy="2308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r>
              <a:rPr sz="8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European Data Protection Board — securing personal data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79C01184-806F-4CF7-985F-9BC1D70D2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4344" y="2444502"/>
            <a:ext cx="1487091" cy="1154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r>
              <a:rPr sz="800" b="1">
                <a:solidFill>
                  <a:srgbClr val="8D0E20"/>
                </a:solidFill>
                <a:latin typeface="IBM Plex Sans"/>
                <a:ea typeface="IBM Plex Sans"/>
                <a:cs typeface="IBM Plex Sans"/>
              </a:rPr>
              <a:t>F-TECH-005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F493CB8C-CC70-4A98-8585-86639BB23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3004" y="2444502"/>
            <a:ext cx="1487091" cy="2308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r>
              <a:rPr sz="8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EUR-Lex — Regulation (EU) 2024/1689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FBD97DC7-E485-4616-A06D-F3747BD47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4344" y="2759422"/>
            <a:ext cx="1487091" cy="1154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r>
              <a:rPr sz="800" b="1">
                <a:solidFill>
                  <a:srgbClr val="8D0E20"/>
                </a:solidFill>
                <a:latin typeface="IBM Plex Sans"/>
                <a:ea typeface="IBM Plex Sans"/>
                <a:cs typeface="IBM Plex Sans"/>
              </a:rPr>
              <a:t>F-OPS-005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A8C96396-042D-4570-985C-F97A1D3D7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3004" y="2759422"/>
            <a:ext cx="1487091" cy="2308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r>
              <a:rPr sz="8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Irish Revenue — e-invoicing implementation guidance</a:t>
            </a:r>
          </a:p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A9F62FB0-AC5B-4A8F-81C8-80240D702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38721" y="3122786"/>
            <a:ext cx="3346921" cy="67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1116">
              <a:alpha val="50000"/>
            </a:srgbClr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1F74F45C-F172-4FC0-8A69-58C7AB4C8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38721" y="3217664"/>
            <a:ext cx="1135187" cy="1419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</a:pPr>
            <a:r>
              <a:rPr sz="8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Internal References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9BF82C08-FAC5-4E93-BC8F-2836F4F30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38721" y="3424982"/>
            <a:ext cx="3346921" cy="1379860"/>
          </a:xfrm>
          <a:prstGeom xmlns:a="http://schemas.openxmlformats.org/drawingml/2006/main" prst="roundRect">
            <a:avLst>
              <a:gd name="adj" fmla="val 2764"/>
            </a:avLst>
          </a:prstGeom>
          <a:noFill xmlns:a="http://schemas.openxmlformats.org/drawingml/2006/main"/>
          <a:ln xmlns:a="http://schemas.openxmlformats.org/drawingml/2006/main"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6CF60F6F-5C89-4979-803A-C03C32450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4344" y="3469407"/>
            <a:ext cx="1487091" cy="1154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900"/>
              </a:lnSpc>
              <a:buNone/>
            </a:pPr>
            <a:r>
              <a:rPr sz="700" b="1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F-PRICE-001 / 003</a:t>
            </a: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4C9D007E-7300-4EF4-8BD5-C83BB234C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3004" y="3469407"/>
            <a:ext cx="1487091" cy="34624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900"/>
              </a:lnSpc>
              <a:buNone/>
            </a:pPr>
            <a:r>
              <a:rPr sz="7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€49 subscription and €199 setup fee — client inputs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C1108AD9-CA78-4BE5-891A-00CF3201B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4344" y="3899743"/>
            <a:ext cx="1487091" cy="1154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900"/>
              </a:lnSpc>
              <a:buNone/>
            </a:pPr>
            <a:r>
              <a:rPr sz="700" b="1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F-PRICE-004 / 006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3D134804-8D8D-47EA-928F-7C721436D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3004" y="3899743"/>
            <a:ext cx="1487091" cy="2308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900"/>
              </a:lnSpc>
              <a:buNone/>
            </a:pPr>
            <a:r>
              <a:rPr sz="7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€450 CAC and 80% gross-margin target — client inputs</a:t>
            </a: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73CE3009-A986-4244-BB23-730F43DDF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4344" y="4214664"/>
            <a:ext cx="1487091" cy="1154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900"/>
              </a:lnSpc>
              <a:buNone/>
            </a:pPr>
            <a:r>
              <a:rPr sz="700" b="1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F-PRICE-007</a:t>
            </a: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453E9CF5-2C93-415E-80FA-ADF0252B5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3004" y="4214664"/>
            <a:ext cx="1487091" cy="2308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900"/>
              </a:lnSpc>
              <a:buNone/>
            </a:pPr>
            <a:r>
              <a:rPr sz="7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€3,000 monthly advertising budget — client input</a:t>
            </a: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5C83F4A7-2D4A-4981-B657-9C622DF4D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4344" y="4529584"/>
            <a:ext cx="1487091" cy="1154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900"/>
              </a:lnSpc>
              <a:buNone/>
            </a:pPr>
            <a:r>
              <a:rPr sz="700" b="1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[UNVERIFIED]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9D035833-0C13-473B-BCC7-0A8F2E82A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3004" y="4529584"/>
            <a:ext cx="1487091" cy="2308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900"/>
              </a:lnSpc>
              <a:buNone/>
            </a:pPr>
            <a:r>
              <a:rPr sz="7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Market size, paid demand, conversion and competitor parity</a:t>
            </a:r>
          </a:p>
        </p:txBody>
      </p:sp>
      <p:sp>
        <p:nvSpPr>
          <p:cNvPr id="28" name="Shape 26">
            <a:extLst xmlns:a="http://schemas.openxmlformats.org/drawingml/2006/main">
              <a:ext uri="{FF2B5EF4-FFF2-40B4-BE49-F238E27FC236}">
                <a16:creationId xmlns:a16="http://schemas.microsoft.com/office/drawing/2014/main" id="{71AA202B-C430-47EF-9EC5-52B7FCA85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46526" y="644128"/>
            <a:ext cx="2828776" cy="4226123"/>
          </a:xfrm>
          <a:prstGeom xmlns:a="http://schemas.openxmlformats.org/drawingml/2006/main" prst="roundRect">
            <a:avLst>
              <a:gd name="adj" fmla="val 2312"/>
            </a:avLst>
          </a:prstGeom>
          <a:solidFill xmlns:a="http://schemas.openxmlformats.org/drawingml/2006/main">
            <a:srgbClr val="7A0F1A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3D5E391E-67AA-408D-8EE6-67C4125ED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7311" y="702246"/>
            <a:ext cx="1246510" cy="1419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100"/>
              </a:lnSpc>
              <a:buNone/>
            </a:pPr>
            <a:r>
              <a:rPr sz="850">
                <a:solidFill>
                  <a:srgbClr val="FFFFFF"/>
                </a:solidFill>
                <a:latin typeface="Piazzolla"/>
                <a:ea typeface="Piazzolla"/>
                <a:cs typeface="Piazzolla"/>
              </a:rPr>
              <a:t>Methodology Disclaimer</a:t>
            </a:r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CC5E4001-8540-4F24-BCBD-629A26E7C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7311" y="902271"/>
            <a:ext cx="2647206" cy="34624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900"/>
              </a:lnSpc>
              <a:buNone/>
            </a:pPr>
            <a:r>
              <a:rPr sz="700">
                <a:solidFill>
                  <a:srgbClr val="FFFFFF"/>
                </a:solidFill>
                <a:latin typeface="IBM Plex Sans"/>
                <a:ea typeface="IBM Plex Sans"/>
                <a:cs typeface="IBM Plex Sans"/>
              </a:rPr>
              <a:t>All forecasts and thresholds are scenario-based. They require live validation and specialist review before investment or regulated claims.</a:t>
            </a: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F9ED88A9-CBF4-476F-A097-579BD5E58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7311" y="1300832"/>
            <a:ext cx="2647206" cy="46166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900"/>
              </a:lnSpc>
              <a:buNone/>
            </a:pPr>
            <a:r>
              <a:rPr sz="700">
                <a:solidFill>
                  <a:srgbClr val="FFFFFF"/>
                </a:solidFill>
                <a:latin typeface="IBM Plex Sans"/>
                <a:ea typeface="IBM Plex Sans"/>
                <a:cs typeface="IBM Plex Sans"/>
              </a:rPr>
              <a:t>The deck follows the public 29-page report dated 11 July 2026. France is a validation route, not a confirmed launch recommendation.</a:t>
            </a:r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A8E88C8A-82E0-4A58-9D71-13730850D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7311" y="1850603"/>
            <a:ext cx="2647206" cy="67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50000"/>
            </a:srgbClr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093E1737-1AD3-4C3C-AEB8-0B84CE062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7311" y="1945481"/>
            <a:ext cx="2647206" cy="23559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900"/>
              </a:lnSpc>
              <a:buNone/>
            </a:pPr>
            <a:r>
              <a:rPr sz="700">
                <a:solidFill>
                  <a:srgbClr val="FFFFFF"/>
                </a:solidFill>
                <a:latin typeface="IBM Plex Sans"/>
                <a:ea typeface="IBM Plex Sans"/>
                <a:cs typeface="IBM Plex Sans"/>
              </a:rPr>
              <a:t>Prepared by Trust Engine™. Sources and evidence limits are listed in the full report.</a:t>
            </a:r>
          </a:p>
        </p:txBody>
      </p:sp>
    </p:spTree>
    <p:extLst>
      <p:ext uri="{BB962C8B-B14F-4D97-AF65-F5344CB8AC3E}">
        <p14:creationId xmlns:p14="http://schemas.microsoft.com/office/powerpoint/2010/main" val="1529337581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7B40824-E04E-4F9A-B36C-802667097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119" y="869975"/>
            <a:ext cx="6084763" cy="44298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3450"/>
              </a:lnSpc>
              <a:buNone/>
            </a:pPr>
            <a:r>
              <a:rPr sz="27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Summary: Validate France Before You Scale</a:t>
            </a:r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674CE75-E2F5-4317-8E1A-B49886EBA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119" y="1596479"/>
            <a:ext cx="8151763" cy="1697906"/>
          </a:xfrm>
          <a:prstGeom xmlns:a="http://schemas.openxmlformats.org/drawingml/2006/main" prst="roundRect">
            <a:avLst>
              <a:gd name="adj" fmla="val 3507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4763">
            <a:solidFill>
              <a:srgbClr val="D8D5C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4A286639-4FD2-4851-8E0C-D512AAA53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881" y="1601242"/>
            <a:ext cx="2714030" cy="1688381"/>
          </a:xfrm>
          <a:prstGeom xmlns:a="http://schemas.openxmlformats.org/drawingml/2006/main" prst="roundRect">
            <a:avLst>
              <a:gd name="adj" fmla="val 3527"/>
            </a:avLst>
          </a:prstGeom>
          <a:solidFill xmlns:a="http://schemas.openxmlformats.org/drawingml/2006/main">
            <a:srgbClr val="F2EFE9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E5DC2DA-3337-43A1-BAE9-0E1E9286D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640" y="1743001"/>
            <a:ext cx="1893987" cy="221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700"/>
              </a:lnSpc>
              <a:buNone/>
            </a:pPr>
            <a:r>
              <a:rPr sz="13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The Trigger Is Credible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20B82CF-E881-465A-990C-93352C5C9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640" y="2049512"/>
            <a:ext cx="2430512" cy="1098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700"/>
              </a:lnSpc>
              <a:buNone/>
            </a:pPr>
            <a:r>
              <a:rPr sz="11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French guidance creates a reason to test invoicing workflows. It does not prove market size, paid demand or conversion.</a:t>
            </a: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E46B243B-9DA2-4111-BB75-712059068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4911" y="1601242"/>
            <a:ext cx="2714104" cy="168838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FE9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43D8B99C-80BD-407C-BD04-DFC27C67E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4911" y="1601242"/>
            <a:ext cx="19050" cy="1688381"/>
          </a:xfrm>
          <a:prstGeom xmlns:a="http://schemas.openxmlformats.org/drawingml/2006/main" prst="roundRect">
            <a:avLst>
              <a:gd name="adj" fmla="val 312558"/>
            </a:avLst>
          </a:prstGeom>
          <a:solidFill xmlns:a="http://schemas.openxmlformats.org/drawingml/2006/main">
            <a:srgbClr val="D8D5CF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C50266E1-06E6-4D92-8A7A-28D665A6D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6670" y="1743001"/>
            <a:ext cx="2124447" cy="221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700"/>
              </a:lnSpc>
              <a:buNone/>
            </a:pPr>
            <a:r>
              <a:rPr sz="13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The Economics Are Narrow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4757ECD2-E850-4C19-8624-53DFC836A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6670" y="2049512"/>
            <a:ext cx="2430587" cy="1098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700"/>
              </a:lnSpc>
              <a:buNone/>
            </a:pPr>
            <a:r>
              <a:rPr sz="11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At €49 and 80% margin, €450 CAC recovers in about 11.48 months before support, fees, integrations and fixed cost.</a:t>
            </a:r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99A7E5E8-30AA-41EB-8A0E-46677A540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9015" y="1601242"/>
            <a:ext cx="2714104" cy="168838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FE9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D078D1F1-6574-4F88-9880-C2D5CE96E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9015" y="1601242"/>
            <a:ext cx="19050" cy="1688381"/>
          </a:xfrm>
          <a:prstGeom xmlns:a="http://schemas.openxmlformats.org/drawingml/2006/main" prst="roundRect">
            <a:avLst>
              <a:gd name="adj" fmla="val 312558"/>
            </a:avLst>
          </a:prstGeom>
          <a:solidFill xmlns:a="http://schemas.openxmlformats.org/drawingml/2006/main">
            <a:srgbClr val="D8D5CF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14BFBBB6-FA44-468C-AC15-2651481D0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0774" y="1743001"/>
            <a:ext cx="1772022" cy="221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700"/>
              </a:lnSpc>
              <a:buNone/>
            </a:pPr>
            <a:r>
              <a:rPr sz="13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The Decision Path Is Clear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290C8AF7-C0A5-4D02-8D25-3731D1EE0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0774" y="2049512"/>
            <a:ext cx="2430587" cy="1098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700"/>
              </a:lnSpc>
              <a:buNone/>
            </a:pPr>
            <a:r>
              <a:rPr sz="11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Prove one data route and paid demand. Run a measured 90-day cohort. Scale only if CAC, margin, retention and trust gates pass.</a:t>
            </a:r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4F1581E5-2A80-4DE6-89E2-75EE6A8B9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119" y="3453854"/>
            <a:ext cx="8151763" cy="819671"/>
          </a:xfrm>
          <a:prstGeom xmlns:a="http://schemas.openxmlformats.org/drawingml/2006/main" prst="roundRect">
            <a:avLst>
              <a:gd name="adj" fmla="val 7264"/>
            </a:avLst>
          </a:prstGeom>
          <a:solidFill xmlns:a="http://schemas.openxmlformats.org/drawingml/2006/main">
            <a:srgbClr val="F7BBC1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pic>
        <p:nvPicPr>
          <p:cNvPr id="33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3e8cdaa42842d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7877" y="3668911"/>
            <a:ext cx="177180" cy="141759"/>
          </a:xfrm>
          <a:prstGeom xmlns:a="http://schemas.openxmlformats.org/drawingml/2006/main" prst="rect">
            <a:avLst/>
          </a:prstGeom>
        </p:spPr>
      </p:pic>
      <p:sp>
        <p:nvSpPr>
          <p:cNvPr id="17" name="Text 14">
            <a:extLst xmlns:a="http://schemas.openxmlformats.org/drawingml/2006/main">
              <a:ext uri="{FF2B5EF4-FFF2-40B4-BE49-F238E27FC236}">
                <a16:creationId xmlns:a16="http://schemas.microsoft.com/office/drawing/2014/main" id="{B9E39094-B320-43AE-977D-6FA5A8934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816" y="3631034"/>
            <a:ext cx="7549307" cy="44410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700"/>
              </a:lnSpc>
              <a:buNone/>
            </a:pPr>
            <a:r>
              <a:rPr sz="1100" b="1">
                <a:solidFill>
                  <a:srgbClr val="000000"/>
                </a:solidFill>
                <a:latin typeface="IBM Plex Sans"/>
                <a:ea typeface="IBM Plex Sans"/>
                <a:cs typeface="IBM Plex Sans"/>
              </a:rPr>
              <a:t>Verdict: proceed with tightly controlled validation — not an unrestricted launch or major paid-acquisition investment. Prepared by Trust Engine™ — 11 July 2026.</a:t>
            </a:r>
          </a:p>
        </p:txBody>
      </p:sp>
    </p:spTree>
    <p:extLst>
      <p:ext uri="{BB962C8B-B14F-4D97-AF65-F5344CB8AC3E}">
        <p14:creationId xmlns:p14="http://schemas.microsoft.com/office/powerpoint/2010/main" val="1781664113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C4C774A-BFFD-4765-83FD-FAAE2B85E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379" y="426690"/>
            <a:ext cx="3488754" cy="43606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3400"/>
              </a:lnSpc>
              <a:buNone/>
            </a:pPr>
            <a:r>
              <a:rPr sz="27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Executive Summary</a:t>
            </a:r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97523E8-625B-4FEF-8215-8909BC88C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379" y="1223293"/>
            <a:ext cx="2100709" cy="1530697"/>
          </a:xfrm>
          <a:prstGeom xmlns:a="http://schemas.openxmlformats.org/drawingml/2006/main" prst="roundRect">
            <a:avLst>
              <a:gd name="adj" fmla="val 5974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19050">
            <a:solidFill>
              <a:srgbClr val="F2EFE9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A0DF73E5-701C-42EE-95D6-42B91E716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329" y="1223293"/>
            <a:ext cx="76200" cy="1530697"/>
          </a:xfrm>
          <a:prstGeom xmlns:a="http://schemas.openxmlformats.org/drawingml/2006/main" prst="roundRect">
            <a:avLst>
              <a:gd name="adj" fmla="val 76919"/>
            </a:avLst>
          </a:prstGeom>
          <a:solidFill xmlns:a="http://schemas.openxmlformats.org/drawingml/2006/main">
            <a:srgbClr val="F2EFE9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0F208EB-DCFA-418E-815F-9EF67BB40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106" y="1381869"/>
            <a:ext cx="1726406" cy="21803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700"/>
              </a:lnSpc>
              <a:buNone/>
            </a:pPr>
            <a:r>
              <a:rPr sz="13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Project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40F6C96-A041-4BF4-8C07-1B2B5A5A0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106" y="1737271"/>
            <a:ext cx="1726406" cy="85814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0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InvoiceFlow AI — accountant-connected invoice and compliance workflow for EU SMEs. Stage: pre-launch.</a:t>
            </a: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62C72E09-A4C6-4046-A9E6-382F8E8BF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6457" y="1223293"/>
            <a:ext cx="2100709" cy="1530697"/>
          </a:xfrm>
          <a:prstGeom xmlns:a="http://schemas.openxmlformats.org/drawingml/2006/main" prst="roundRect">
            <a:avLst>
              <a:gd name="adj" fmla="val 5974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19050">
            <a:solidFill>
              <a:srgbClr val="F2EFE9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7FD9188D-150F-4FDA-A3E7-94B87CB0A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7407" y="1223293"/>
            <a:ext cx="76200" cy="1530697"/>
          </a:xfrm>
          <a:prstGeom xmlns:a="http://schemas.openxmlformats.org/drawingml/2006/main" prst="roundRect">
            <a:avLst>
              <a:gd name="adj" fmla="val 76919"/>
            </a:avLst>
          </a:prstGeom>
          <a:solidFill xmlns:a="http://schemas.openxmlformats.org/drawingml/2006/main">
            <a:srgbClr val="F2EFE9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8A1C6AB8-7A30-423F-A4D4-2CA58E419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2183" y="1381869"/>
            <a:ext cx="1726406" cy="21803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700"/>
              </a:lnSpc>
              <a:buNone/>
            </a:pPr>
            <a:r>
              <a:rPr sz="13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Opportunity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815D0895-1E80-4D73-A4BA-05D20C0A1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2183" y="1737271"/>
            <a:ext cx="1726406" cy="85814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0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France has a credible regulatory trigger, but market size, paid demand and conversion remain unverified.</a:t>
            </a:r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110E04B8-8C07-4075-AADC-5021ECDE5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379" y="2891358"/>
            <a:ext cx="2100709" cy="1530697"/>
          </a:xfrm>
          <a:prstGeom xmlns:a="http://schemas.openxmlformats.org/drawingml/2006/main" prst="roundRect">
            <a:avLst>
              <a:gd name="adj" fmla="val 5974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19050">
            <a:solidFill>
              <a:srgbClr val="F2EFE9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A57536EF-7E0C-4A56-B7A9-9E78D3826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329" y="2891358"/>
            <a:ext cx="76200" cy="1530697"/>
          </a:xfrm>
          <a:prstGeom xmlns:a="http://schemas.openxmlformats.org/drawingml/2006/main" prst="roundRect">
            <a:avLst>
              <a:gd name="adj" fmla="val 76919"/>
            </a:avLst>
          </a:prstGeom>
          <a:solidFill xmlns:a="http://schemas.openxmlformats.org/drawingml/2006/main">
            <a:srgbClr val="F2EFE9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2D7D7735-F944-45E4-9D20-DB52CABAF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106" y="3049935"/>
            <a:ext cx="1726406" cy="21803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700"/>
              </a:lnSpc>
              <a:buNone/>
            </a:pPr>
            <a:r>
              <a:rPr sz="13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Problem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B92A3E4C-E283-47EC-BE62-07F998960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106" y="3405336"/>
            <a:ext cx="1726406" cy="85814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0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Data access, €49 willingness to pay, fully loaded CAC, margin and retention are not yet proven.</a:t>
            </a:r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715CE70F-72D2-4FFC-8107-9A0D64578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6457" y="2891358"/>
            <a:ext cx="2100709" cy="1530697"/>
          </a:xfrm>
          <a:prstGeom xmlns:a="http://schemas.openxmlformats.org/drawingml/2006/main" prst="roundRect">
            <a:avLst>
              <a:gd name="adj" fmla="val 5974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19050">
            <a:solidFill>
              <a:srgbClr val="F2EFE9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3595F1B3-F441-41D6-B3A1-553CEFA68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7407" y="2891358"/>
            <a:ext cx="76200" cy="1530697"/>
          </a:xfrm>
          <a:prstGeom xmlns:a="http://schemas.openxmlformats.org/drawingml/2006/main" prst="roundRect">
            <a:avLst>
              <a:gd name="adj" fmla="val 76919"/>
            </a:avLst>
          </a:prstGeom>
          <a:solidFill xmlns:a="http://schemas.openxmlformats.org/drawingml/2006/main">
            <a:srgbClr val="F2EFE9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10F9AB49-3BE2-4968-A675-53F928026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2183" y="3049935"/>
            <a:ext cx="1726406" cy="21803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700"/>
              </a:lnSpc>
              <a:buNone/>
            </a:pPr>
            <a:r>
              <a:rPr sz="13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Recommendation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80CDDC0A-25A6-41A7-9654-0B3E28DBC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2183" y="3405336"/>
            <a:ext cx="1726406" cy="64360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0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Run a tightly controlled France-first validation. Do not make an unrestricted launch or major ad commitment.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5411FF7A-5087-4387-8D1E-8540FE128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1839" y="1068809"/>
            <a:ext cx="3688928" cy="3648001"/>
          </a:xfrm>
          <a:prstGeom xmlns:a="http://schemas.openxmlformats.org/drawingml/2006/main" prst="roundRect">
            <a:avLst>
              <a:gd name="adj" fmla="val 2754"/>
            </a:avLst>
          </a:prstGeom>
          <a:solidFill xmlns:a="http://schemas.openxmlformats.org/drawingml/2006/main">
            <a:srgbClr val="7A0F1A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4E48C903-CBE7-4ADF-8EC3-F974D6CEB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1366" y="1206178"/>
            <a:ext cx="1744340" cy="21803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700"/>
              </a:lnSpc>
              <a:buNone/>
            </a:pPr>
            <a:r>
              <a:rPr sz="1350">
                <a:solidFill>
                  <a:srgbClr val="FFFFFF"/>
                </a:solidFill>
                <a:latin typeface="Piazzolla"/>
                <a:ea typeface="Piazzolla"/>
                <a:cs typeface="Piazzolla"/>
              </a:rPr>
              <a:t>Immediate Next Step</a:t>
            </a: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46CEB3BF-CDD1-46C4-BA5A-4305BC16C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1366" y="1561579"/>
            <a:ext cx="3409876" cy="64360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050">
                <a:solidFill>
                  <a:srgbClr val="FFFFFF"/>
                </a:solidFill>
                <a:latin typeface="IBM Plex Sans"/>
                <a:ea typeface="IBM Plex Sans"/>
                <a:cs typeface="IBM Plex Sans"/>
              </a:rPr>
              <a:t>Choose one French segment and one data route; test the exact €49 offer with 15 qualified SMEs.</a:t>
            </a:r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4E18CCDC-399D-4989-9ABC-C157DAA6F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1366" y="2394496"/>
            <a:ext cx="3409876" cy="1041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50000"/>
            </a:srgbClr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11EDD90C-36C8-4A55-8BC1-5BF0F8125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1366" y="2594223"/>
            <a:ext cx="1744340" cy="21803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700"/>
              </a:lnSpc>
              <a:buNone/>
            </a:pPr>
            <a:r>
              <a:rPr sz="1350">
                <a:solidFill>
                  <a:srgbClr val="FFFFFF"/>
                </a:solidFill>
                <a:latin typeface="Piazzolla"/>
                <a:ea typeface="Piazzolla"/>
                <a:cs typeface="Piazzolla"/>
              </a:rPr>
              <a:t>Decision Gate: Day 90</a:t>
            </a: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5810B8C2-FC00-45C1-A0F0-74BD71700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1366" y="2949625"/>
            <a:ext cx="3409876" cy="42907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050">
                <a:solidFill>
                  <a:srgbClr val="FFFFFF"/>
                </a:solidFill>
                <a:latin typeface="IBM Plex Sans"/>
                <a:ea typeface="IBM Plex Sans"/>
                <a:cs typeface="IBM Plex Sans"/>
              </a:rPr>
              <a:t>Scale only if paid demand, a reliable data route, margin, retention and CAC thresholds are met.</a:t>
            </a:r>
          </a:p>
        </p:txBody>
      </p:sp>
      <p:sp>
        <p:nvSpPr>
          <p:cNvPr id="25" name="Shape 23">
            <a:extLst xmlns:a="http://schemas.openxmlformats.org/drawingml/2006/main">
              <a:ext uri="{FF2B5EF4-FFF2-40B4-BE49-F238E27FC236}">
                <a16:creationId xmlns:a16="http://schemas.microsoft.com/office/drawing/2014/main" id="{EB100ECB-18DE-402F-97B6-2193FB51D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1366" y="3568005"/>
            <a:ext cx="3409876" cy="1041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50000"/>
            </a:srgbClr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8839AF7B-F75F-44DF-886F-2355527E8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1366" y="3767733"/>
            <a:ext cx="3409876" cy="794593"/>
          </a:xfrm>
          <a:prstGeom xmlns:a="http://schemas.openxmlformats.org/drawingml/2006/main" prst="roundRect">
            <a:avLst>
              <a:gd name="adj" fmla="val 7376"/>
            </a:avLst>
          </a:prstGeom>
          <a:solidFill xmlns:a="http://schemas.openxmlformats.org/drawingml/2006/main">
            <a:srgbClr val="FCF2B5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pic>
        <p:nvPicPr>
          <p:cNvPr id="5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71d510cb5347a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350892" y="3977134"/>
            <a:ext cx="174427" cy="139526"/>
          </a:xfrm>
          <a:prstGeom xmlns:a="http://schemas.openxmlformats.org/drawingml/2006/main" prst="rect">
            <a:avLst/>
          </a:prstGeom>
        </p:spPr>
      </p:pic>
      <p:sp>
        <p:nvSpPr>
          <p:cNvPr id="28" name="Text 25">
            <a:extLst xmlns:a="http://schemas.openxmlformats.org/drawingml/2006/main">
              <a:ext uri="{FF2B5EF4-FFF2-40B4-BE49-F238E27FC236}">
                <a16:creationId xmlns:a16="http://schemas.microsoft.com/office/drawing/2014/main" id="{F28137B6-B118-46AE-AB84-6D1119BFF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4845" y="3939927"/>
            <a:ext cx="2816870" cy="42907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650"/>
              </a:lnSpc>
              <a:buNone/>
            </a:pPr>
            <a:r>
              <a:rPr sz="1050">
                <a:solidFill>
                  <a:srgbClr val="000000"/>
                </a:solidFill>
                <a:latin typeface="IBM Plex Sans"/>
                <a:ea typeface="IBM Plex Sans"/>
                <a:cs typeface="IBM Plex Sans"/>
              </a:rPr>
              <a:t>France is a test market, not a confirmed launch case.</a:t>
            </a:r>
          </a:p>
        </p:txBody>
      </p:sp>
    </p:spTree>
    <p:extLst>
      <p:ext uri="{BB962C8B-B14F-4D97-AF65-F5344CB8AC3E}">
        <p14:creationId xmlns:p14="http://schemas.microsoft.com/office/powerpoint/2010/main" val="99439054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b39cfc1070485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715000" y="0"/>
            <a:ext cx="3429000" cy="5143500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512D3592-68DD-40AB-8623-40BCBE92C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114" y="324892"/>
            <a:ext cx="4194125" cy="30450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2350"/>
              </a:lnSpc>
              <a:buNone/>
            </a:pPr>
            <a:r>
              <a:rPr sz="19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Evidence Boundary: France Is a Test Market</a:t>
            </a: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DDBC64DF-7758-4EB7-8043-057CE098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114" y="778520"/>
            <a:ext cx="5032772" cy="32161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2500"/>
              </a:lnSpc>
              <a:buNone/>
            </a:pPr>
            <a:r>
              <a:rPr sz="25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FRANCE</a:t>
            </a: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6581F514-ACB8-4FCD-AB12-14A7A531C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8637" y="1199034"/>
            <a:ext cx="1577653" cy="15225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1150"/>
              </a:lnSpc>
              <a:buNone/>
            </a:pPr>
            <a:r>
              <a:rPr sz="9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Credible First-Market Test</a:t>
            </a:r>
          </a:p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2B21C253-1BBC-4A31-946B-4E3FB2467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114" y="1391469"/>
            <a:ext cx="5032772" cy="12747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1000"/>
              </a:lnSpc>
              <a:buNone/>
            </a:pPr>
            <a:r>
              <a:rPr sz="7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Official guidance creates a reason to test — not proof of demand.</a:t>
            </a:r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49012E8B-E656-4531-BA3C-D8BCBBE45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114" y="1701552"/>
            <a:ext cx="5032772" cy="32161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2500"/>
              </a:lnSpc>
              <a:buNone/>
            </a:pPr>
            <a:r>
              <a:rPr sz="25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TBD</a:t>
            </a:r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A47B1F37-C927-4AA0-ABC6-09E8A7535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92871" y="2122066"/>
            <a:ext cx="1929259" cy="15225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1150"/>
              </a:lnSpc>
              <a:buNone/>
            </a:pPr>
            <a:r>
              <a:rPr sz="9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TAM / SAM / SOM</a:t>
            </a:r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5FB1CB5F-B9D7-4390-A468-68B350147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114" y="2314501"/>
            <a:ext cx="5032772" cy="12747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1000"/>
              </a:lnSpc>
              <a:buNone/>
            </a:pPr>
            <a:r>
              <a:rPr sz="7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Market size and first-year demand were not supplied.</a:t>
            </a:r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7CE0BA13-FDAB-4B29-9DC0-321F2556B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114" y="2624584"/>
            <a:ext cx="5032772" cy="32161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2500"/>
              </a:lnSpc>
              <a:buNone/>
            </a:pPr>
            <a:r>
              <a:rPr sz="25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15</a:t>
            </a:r>
          </a:p>
        </p:txBody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45CAC53B-EA3C-4B37-B84A-E6842F985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70410" y="3045098"/>
            <a:ext cx="1774180" cy="15225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1150"/>
              </a:lnSpc>
              <a:buNone/>
            </a:pPr>
            <a:r>
              <a:rPr sz="9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Qualified Prospects</a:t>
            </a:r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A2E4FFF-4C88-416B-AB54-CEF62FC1F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114" y="3237533"/>
            <a:ext cx="5032772" cy="12747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algn="ctr"/>
            <a:r>
              <a:rPr sz="8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Test paid €49 commitments without bespoke integration.</a:t>
            </a:r>
          </a:p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C0CF4B71-9E25-428C-8312-EDBA414E7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114" y="3547616"/>
            <a:ext cx="5032772" cy="32161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2500"/>
              </a:lnSpc>
              <a:buNone/>
            </a:pPr>
            <a:r>
              <a:rPr sz="25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90</a:t>
            </a:r>
          </a:p>
        </p:txBody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0D753296-5F12-411C-B83A-4ED3BE52B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8346" y="3968130"/>
            <a:ext cx="1218307" cy="15225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1150"/>
              </a:lnSpc>
              <a:buNone/>
            </a:pPr>
            <a:r>
              <a:rPr sz="9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Days to Decide</a:t>
            </a:r>
          </a:p>
        </p:txBody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3904AC0D-3F08-43E9-B9B1-8D597078B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114" y="4160565"/>
            <a:ext cx="5032772" cy="12747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1000"/>
              </a:lnSpc>
              <a:buNone/>
            </a:pPr>
            <a:r>
              <a:rPr sz="7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Scale, redesign or stop against explicit evidence thresholds.</a:t>
            </a:r>
          </a:p>
        </p:txBody>
      </p:sp>
      <p:sp>
        <p:nvSpPr>
          <p:cNvPr id="16" name="Shape 13">
            <a:extLst xmlns:a="http://schemas.openxmlformats.org/drawingml/2006/main">
              <a:ext uri="{FF2B5EF4-FFF2-40B4-BE49-F238E27FC236}">
                <a16:creationId xmlns:a16="http://schemas.microsoft.com/office/drawing/2014/main" id="{8F9ACA7C-08F1-4B1F-9CE6-DD1DDD98C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114" y="4363417"/>
            <a:ext cx="5032772" cy="455191"/>
          </a:xfrm>
          <a:prstGeom xmlns:a="http://schemas.openxmlformats.org/drawingml/2006/main" prst="roundRect">
            <a:avLst>
              <a:gd name="adj" fmla="val 8993"/>
            </a:avLst>
          </a:prstGeom>
          <a:solidFill xmlns:a="http://schemas.openxmlformats.org/drawingml/2006/main">
            <a:srgbClr val="B6D6FC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pic>
        <p:nvPicPr>
          <p:cNvPr id="36" name="Im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0ead68897b47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38522" y="4495130"/>
            <a:ext cx="121816" cy="97408"/>
          </a:xfrm>
          <a:prstGeom xmlns:a="http://schemas.openxmlformats.org/drawingml/2006/main" prst="rect">
            <a:avLst/>
          </a:prstGeom>
        </p:spPr>
      </p:pic>
      <p:sp>
        <p:nvSpPr>
          <p:cNvPr id="18" name="Text 14">
            <a:extLst xmlns:a="http://schemas.openxmlformats.org/drawingml/2006/main">
              <a:ext uri="{FF2B5EF4-FFF2-40B4-BE49-F238E27FC236}">
                <a16:creationId xmlns:a16="http://schemas.microsoft.com/office/drawing/2014/main" id="{5F663C14-11E6-42B4-98C2-84A3CE711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746" y="4454723"/>
            <a:ext cx="4618732" cy="25494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000"/>
              </a:lnSpc>
              <a:buNone/>
            </a:pPr>
            <a:r>
              <a:rPr sz="750">
                <a:solidFill>
                  <a:srgbClr val="000000"/>
                </a:solidFill>
                <a:latin typeface="IBM Plex Sans"/>
                <a:ea typeface="IBM Plex Sans"/>
                <a:cs typeface="IBM Plex Sans"/>
              </a:rPr>
              <a:t>Regulation creates a reason to review invoicing processes. It does not prove willingness to pay, conversion or product-market fit.</a:t>
            </a:r>
          </a:p>
        </p:txBody>
      </p:sp>
    </p:spTree>
    <p:extLst>
      <p:ext uri="{BB962C8B-B14F-4D97-AF65-F5344CB8AC3E}">
        <p14:creationId xmlns:p14="http://schemas.microsoft.com/office/powerpoint/2010/main" val="713300294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CC0FFB3-4C1A-48F1-AF4C-23C21047C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871" y="350713"/>
            <a:ext cx="7062267" cy="39454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3100"/>
              </a:lnSpc>
              <a:buNone/>
            </a:pPr>
            <a:r>
              <a:rPr sz="24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Focused Product: One Workflow, Clear Boundaries</a:t>
            </a:r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CC66633-46B7-492F-A16C-24057438D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871" y="970136"/>
            <a:ext cx="4073872" cy="1572816"/>
          </a:xfrm>
          <a:prstGeom xmlns:a="http://schemas.openxmlformats.org/drawingml/2006/main" prst="roundRect">
            <a:avLst>
              <a:gd name="adj" fmla="val 3372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4763">
            <a:solidFill>
              <a:srgbClr val="F2EFE9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2FB5EA59-A03A-4D9D-AF62-19F8BC682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2839" y="1101105"/>
            <a:ext cx="378768" cy="378768"/>
          </a:xfrm>
          <a:prstGeom xmlns:a="http://schemas.openxmlformats.org/drawingml/2006/main" prst="roundRect">
            <a:avLst>
              <a:gd name="adj" fmla="val 15086883"/>
            </a:avLst>
          </a:prstGeom>
          <a:solidFill xmlns:a="http://schemas.openxmlformats.org/drawingml/2006/main">
            <a:srgbClr val="F2EFE9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pic>
        <p:nvPicPr>
          <p:cNvPr id="3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36f587c3a234e7f">
            <a:extLst>
              <a:ext uri="{96DAC541-7B7A-43D3-8B79-37D633B846F1}">
                <asvg:svgBlip xmlns:asvg="http://schemas.microsoft.com/office/drawing/2016/SVG/main" r:embed="Rbe63b12db6e94b4a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7019" y="1205210"/>
            <a:ext cx="170408" cy="170408"/>
          </a:xfrm>
          <a:prstGeom xmlns:a="http://schemas.openxmlformats.org/drawingml/2006/main" prst="rect">
            <a:avLst/>
          </a:prstGeom>
        </p:spPr>
      </p:pic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4D76E30D-CDB1-4A25-B8A7-833F19FC3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2839" y="1592312"/>
            <a:ext cx="1578248" cy="1972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550"/>
              </a:lnSpc>
              <a:buNone/>
            </a:pPr>
            <a:r>
              <a:rPr sz="12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Focused Workflow</a:t>
            </a:r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81798E73-1EB2-4D52-980C-B412F293D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2839" y="1857003"/>
            <a:ext cx="3811935" cy="5549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450"/>
              </a:lnSpc>
              <a:buNone/>
            </a:pPr>
            <a:r>
              <a:rPr sz="9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Start with one reliable intake route, invoice-risk flags, reminders and plain-language explanations.</a:t>
            </a:r>
          </a:p>
        </p:txBody>
      </p:sp>
      <p:sp>
        <p:nvSpPr>
          <p:cNvPr id="8" name="Shape 5">
            <a:extLst xmlns:a="http://schemas.openxmlformats.org/drawingml/2006/main">
              <a:ext uri="{FF2B5EF4-FFF2-40B4-BE49-F238E27FC236}">
                <a16:creationId xmlns:a16="http://schemas.microsoft.com/office/drawing/2014/main" id="{9B547883-C952-4447-9D8A-D8D68DEDC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8183" y="970136"/>
            <a:ext cx="4073947" cy="1572816"/>
          </a:xfrm>
          <a:prstGeom xmlns:a="http://schemas.openxmlformats.org/drawingml/2006/main" prst="roundRect">
            <a:avLst>
              <a:gd name="adj" fmla="val 3372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4763">
            <a:solidFill>
              <a:srgbClr val="F2EFE9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A04D90DC-CD8D-4A3B-9E1A-9C196A31B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9151" y="1101105"/>
            <a:ext cx="378768" cy="378768"/>
          </a:xfrm>
          <a:prstGeom xmlns:a="http://schemas.openxmlformats.org/drawingml/2006/main" prst="roundRect">
            <a:avLst>
              <a:gd name="adj" fmla="val 15086883"/>
            </a:avLst>
          </a:prstGeom>
          <a:solidFill xmlns:a="http://schemas.openxmlformats.org/drawingml/2006/main">
            <a:srgbClr val="F2EFE9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pic>
        <p:nvPicPr>
          <p:cNvPr id="37" name="Im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572078ae48457a">
            <a:extLst>
              <a:ext uri="{96DAC541-7B7A-43D3-8B79-37D633B846F1}">
                <asvg:svgBlip xmlns:asvg="http://schemas.microsoft.com/office/drawing/2016/SVG/main" r:embed="R4b40ec6d2c1c49d8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863331" y="1205210"/>
            <a:ext cx="170408" cy="170408"/>
          </a:xfrm>
          <a:prstGeom xmlns:a="http://schemas.openxmlformats.org/drawingml/2006/main" prst="rect">
            <a:avLst/>
          </a:prstGeom>
        </p:spPr>
      </p:pic>
      <p:sp>
        <p:nvSpPr>
          <p:cNvPr id="11" name="Text 7">
            <a:extLst xmlns:a="http://schemas.openxmlformats.org/drawingml/2006/main">
              <a:ext uri="{FF2B5EF4-FFF2-40B4-BE49-F238E27FC236}">
                <a16:creationId xmlns:a16="http://schemas.microsoft.com/office/drawing/2014/main" id="{650407E9-005A-44E4-92B9-B0F217E52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9151" y="1592312"/>
            <a:ext cx="1578248" cy="1972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550"/>
              </a:lnSpc>
              <a:buNone/>
            </a:pPr>
            <a:r>
              <a:rPr sz="12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Explainable Review</a:t>
            </a:r>
          </a:p>
        </p:txBody>
      </p:sp>
      <p:sp>
        <p:nvSpPr>
          <p:cNvPr id="12" name="Text 8">
            <a:extLst xmlns:a="http://schemas.openxmlformats.org/drawingml/2006/main">
              <a:ext uri="{FF2B5EF4-FFF2-40B4-BE49-F238E27FC236}">
                <a16:creationId xmlns:a16="http://schemas.microsoft.com/office/drawing/2014/main" id="{810D8C5F-9840-4B06-91FD-A1383882E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9151" y="1857003"/>
            <a:ext cx="3812009" cy="5549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/>
            <a:r>
              <a:rPr sz="8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Every alert shows the input, flag, explanation and recommended action. No definitive tax conclusions.</a:t>
            </a:r>
          </a:p>
        </p:txBody>
      </p:sp>
      <p:sp>
        <p:nvSpPr>
          <p:cNvPr id="13" name="Shape 9">
            <a:extLst xmlns:a="http://schemas.openxmlformats.org/drawingml/2006/main">
              <a:ext uri="{FF2B5EF4-FFF2-40B4-BE49-F238E27FC236}">
                <a16:creationId xmlns:a16="http://schemas.microsoft.com/office/drawing/2014/main" id="{67007649-A8F1-4CF6-B85D-05169C7B3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871" y="2655391"/>
            <a:ext cx="4073872" cy="1572816"/>
          </a:xfrm>
          <a:prstGeom xmlns:a="http://schemas.openxmlformats.org/drawingml/2006/main" prst="roundRect">
            <a:avLst>
              <a:gd name="adj" fmla="val 3372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4763">
            <a:solidFill>
              <a:srgbClr val="F2EFE9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4" name="Shape 10">
            <a:extLst xmlns:a="http://schemas.openxmlformats.org/drawingml/2006/main">
              <a:ext uri="{FF2B5EF4-FFF2-40B4-BE49-F238E27FC236}">
                <a16:creationId xmlns:a16="http://schemas.microsoft.com/office/drawing/2014/main" id="{6A7660CC-EB7D-4897-91A6-0E17AF11B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2839" y="2786360"/>
            <a:ext cx="378768" cy="378768"/>
          </a:xfrm>
          <a:prstGeom xmlns:a="http://schemas.openxmlformats.org/drawingml/2006/main" prst="roundRect">
            <a:avLst>
              <a:gd name="adj" fmla="val 15086883"/>
            </a:avLst>
          </a:prstGeom>
          <a:solidFill xmlns:a="http://schemas.openxmlformats.org/drawingml/2006/main">
            <a:srgbClr val="F2EFE9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pic>
        <p:nvPicPr>
          <p:cNvPr id="42" name="Imag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fa4c4121184390">
            <a:extLst>
              <a:ext uri="{96DAC541-7B7A-43D3-8B79-37D633B846F1}">
                <asvg:svgBlip xmlns:asvg="http://schemas.microsoft.com/office/drawing/2016/SVG/main" r:embed="Rf90a75861d134dbb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7019" y="2890465"/>
            <a:ext cx="170408" cy="170408"/>
          </a:xfrm>
          <a:prstGeom xmlns:a="http://schemas.openxmlformats.org/drawingml/2006/main" prst="rect">
            <a:avLst/>
          </a:prstGeom>
        </p:spPr>
      </p:pic>
      <p:sp>
        <p:nvSpPr>
          <p:cNvPr id="16" name="Text 11">
            <a:extLst xmlns:a="http://schemas.openxmlformats.org/drawingml/2006/main">
              <a:ext uri="{FF2B5EF4-FFF2-40B4-BE49-F238E27FC236}">
                <a16:creationId xmlns:a16="http://schemas.microsoft.com/office/drawing/2014/main" id="{FD83C74D-2121-4D8D-85BD-BA53D98E1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2839" y="3277567"/>
            <a:ext cx="1578248" cy="1972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550"/>
              </a:lnSpc>
              <a:buNone/>
            </a:pPr>
            <a:r>
              <a:rPr sz="12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Accountant Handoff</a:t>
            </a:r>
          </a:p>
        </p:txBody>
      </p:sp>
      <p:sp>
        <p:nvSpPr>
          <p:cNvPr id="17" name="Text 12">
            <a:extLst xmlns:a="http://schemas.openxmlformats.org/drawingml/2006/main">
              <a:ext uri="{FF2B5EF4-FFF2-40B4-BE49-F238E27FC236}">
                <a16:creationId xmlns:a16="http://schemas.microsoft.com/office/drawing/2014/main" id="{F52FAE20-72E5-4005-9C85-7986A3A55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2839" y="3542258"/>
            <a:ext cx="3811935" cy="36998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450"/>
              </a:lnSpc>
              <a:buNone/>
            </a:pPr>
            <a:r>
              <a:rPr sz="9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Prepare cleaner records for review. The product complements — and does not replace — accountants or accounting platforms.</a:t>
            </a:r>
          </a:p>
        </p:txBody>
      </p:sp>
      <p:sp>
        <p:nvSpPr>
          <p:cNvPr id="18" name="Shape 13">
            <a:extLst xmlns:a="http://schemas.openxmlformats.org/drawingml/2006/main">
              <a:ext uri="{FF2B5EF4-FFF2-40B4-BE49-F238E27FC236}">
                <a16:creationId xmlns:a16="http://schemas.microsoft.com/office/drawing/2014/main" id="{C281B3CE-BB73-4FD3-83C8-CD5FFA550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8183" y="2655391"/>
            <a:ext cx="4073947" cy="1572816"/>
          </a:xfrm>
          <a:prstGeom xmlns:a="http://schemas.openxmlformats.org/drawingml/2006/main" prst="roundRect">
            <a:avLst>
              <a:gd name="adj" fmla="val 3372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4763">
            <a:solidFill>
              <a:srgbClr val="F2EFE9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9" name="Shape 14">
            <a:extLst xmlns:a="http://schemas.openxmlformats.org/drawingml/2006/main">
              <a:ext uri="{FF2B5EF4-FFF2-40B4-BE49-F238E27FC236}">
                <a16:creationId xmlns:a16="http://schemas.microsoft.com/office/drawing/2014/main" id="{FD02ABB4-6886-4C8C-A623-6BCE33122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9151" y="2786360"/>
            <a:ext cx="378768" cy="378768"/>
          </a:xfrm>
          <a:prstGeom xmlns:a="http://schemas.openxmlformats.org/drawingml/2006/main" prst="roundRect">
            <a:avLst>
              <a:gd name="adj" fmla="val 15086883"/>
            </a:avLst>
          </a:prstGeom>
          <a:solidFill xmlns:a="http://schemas.openxmlformats.org/drawingml/2006/main">
            <a:srgbClr val="F2EFE9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pic>
        <p:nvPicPr>
          <p:cNvPr id="47" name="Image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04f9b15bfb4c7f">
            <a:extLst>
              <a:ext uri="{96DAC541-7B7A-43D3-8B79-37D633B846F1}">
                <asvg:svgBlip xmlns:asvg="http://schemas.microsoft.com/office/drawing/2016/SVG/main" r:embed="R1ad8c76009724df9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863331" y="2890465"/>
            <a:ext cx="170408" cy="170408"/>
          </a:xfrm>
          <a:prstGeom xmlns:a="http://schemas.openxmlformats.org/drawingml/2006/main" prst="rect">
            <a:avLst/>
          </a:prstGeom>
        </p:spPr>
      </p:pic>
      <p:sp>
        <p:nvSpPr>
          <p:cNvPr id="21" name="Text 15">
            <a:extLst xmlns:a="http://schemas.openxmlformats.org/drawingml/2006/main">
              <a:ext uri="{FF2B5EF4-FFF2-40B4-BE49-F238E27FC236}">
                <a16:creationId xmlns:a16="http://schemas.microsoft.com/office/drawing/2014/main" id="{D6044055-68B2-4197-B9E6-4BED0C1CF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9151" y="3277567"/>
            <a:ext cx="1578248" cy="1972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550"/>
              </a:lnSpc>
              <a:buNone/>
            </a:pPr>
            <a:r>
              <a:rPr sz="12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Disciplined Scope</a:t>
            </a:r>
          </a:p>
        </p:txBody>
      </p:sp>
      <p:sp>
        <p:nvSpPr>
          <p:cNvPr id="22" name="Text 16">
            <a:extLst xmlns:a="http://schemas.openxmlformats.org/drawingml/2006/main">
              <a:ext uri="{FF2B5EF4-FFF2-40B4-BE49-F238E27FC236}">
                <a16:creationId xmlns:a16="http://schemas.microsoft.com/office/drawing/2014/main" id="{983ECF80-2BF3-4107-A024-85D80BCCA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9151" y="3542258"/>
            <a:ext cx="3812009" cy="5549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450"/>
              </a:lnSpc>
              <a:buNone/>
            </a:pPr>
            <a:r>
              <a:rPr sz="9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Do not begin with full accounting, automated filing, broad EU support or many integrations.</a:t>
            </a:r>
          </a:p>
        </p:txBody>
      </p:sp>
      <p:sp>
        <p:nvSpPr>
          <p:cNvPr id="23" name="Text 17">
            <a:extLst xmlns:a="http://schemas.openxmlformats.org/drawingml/2006/main">
              <a:ext uri="{FF2B5EF4-FFF2-40B4-BE49-F238E27FC236}">
                <a16:creationId xmlns:a16="http://schemas.microsoft.com/office/drawing/2014/main" id="{820A3603-A1DD-4F1B-A8F1-84ED95BB0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254" y="4481215"/>
            <a:ext cx="8070875" cy="18499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450"/>
              </a:lnSpc>
              <a:buNone/>
            </a:pPr>
            <a:r>
              <a:rPr sz="9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"Ready. Review needed. Ask your accountant."</a:t>
            </a:r>
          </a:p>
        </p:txBody>
      </p:sp>
      <p:sp>
        <p:nvSpPr>
          <p:cNvPr id="24" name="Shape 18">
            <a:extLst xmlns:a="http://schemas.openxmlformats.org/drawingml/2006/main">
              <a:ext uri="{FF2B5EF4-FFF2-40B4-BE49-F238E27FC236}">
                <a16:creationId xmlns:a16="http://schemas.microsoft.com/office/drawing/2014/main" id="{DDE7D041-3384-4DC1-9772-3DF77AA5F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871" y="4354711"/>
            <a:ext cx="14288" cy="43800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0F1A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  <p:extLst>
      <p:ext uri="{BB962C8B-B14F-4D97-AF65-F5344CB8AC3E}">
        <p14:creationId xmlns:p14="http://schemas.microsoft.com/office/powerpoint/2010/main" val="1498285543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478CC8C-35A6-46B2-96F0-CECA6250A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349" y="417388"/>
            <a:ext cx="4436938" cy="4083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3200"/>
              </a:lnSpc>
              <a:buNone/>
            </a:pPr>
            <a:r>
              <a:rPr sz="25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Priority Customers &amp; Problems to Validate</a:t>
            </a:r>
          </a:p>
        </p:txBody>
      </p:sp>
      <p:pic>
        <p:nvPicPr>
          <p:cNvPr id="2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2eab65cf1a413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7349" y="1141958"/>
            <a:ext cx="3100388" cy="1771650"/>
          </a:xfrm>
          <a:prstGeom xmlns:a="http://schemas.openxmlformats.org/drawingml/2006/main" prst="rect">
            <a:avLst/>
          </a:prstGeom>
        </p:spPr>
      </p:pic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9C7D51D1-8D87-4FBB-863B-1DF0BC118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1289" y="1295549"/>
            <a:ext cx="1633612" cy="20411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600"/>
              </a:lnSpc>
              <a:buNone/>
            </a:pPr>
            <a:r>
              <a:rPr sz="12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Three Priority Cohorts</a:t>
            </a:r>
          </a:p>
        </p:txBody>
      </p:sp>
      <p:sp>
        <p:nvSpPr>
          <p:cNvPr id="5" name="Shape 2">
            <a:extLst xmlns:a="http://schemas.openxmlformats.org/drawingml/2006/main">
              <a:ext uri="{FF2B5EF4-FFF2-40B4-BE49-F238E27FC236}">
                <a16:creationId xmlns:a16="http://schemas.microsoft.com/office/drawing/2014/main" id="{9E9A9E99-EC26-451B-A3AD-336681120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1289" y="1667842"/>
            <a:ext cx="4810051" cy="97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1116">
              <a:alpha val="50000"/>
            </a:srgbClr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03BC7181-21A8-4350-B8C5-2CFC4311C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1289" y="1845766"/>
            <a:ext cx="1633612" cy="20411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600"/>
              </a:lnSpc>
              <a:buNone/>
            </a:pPr>
            <a:r>
              <a:rPr sz="12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What Must Be True</a:t>
            </a:r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F8B59EBF-26AB-4FC9-90F5-19F061833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1289" y="2170361"/>
            <a:ext cx="4810051" cy="66801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14" indent="-8">
              <a:spcAft>
                <a:spcPts val="0"/>
              </a:spcAft>
              <a:buChar char="•"/>
            </a:pPr>
            <a:r>
              <a:rPr sz="1000" b="1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Recurring complexity: </a:t>
            </a:r>
            <a:r>
              <a:rPr sz="10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invoice errors and inconsistent records</a:t>
            </a:r>
          </a:p>
          <a:p xmlns:a="http://schemas.openxmlformats.org/drawingml/2006/main">
            <a:pPr marL="14" indent="-8">
              <a:spcAft>
                <a:spcPts val="0"/>
              </a:spcAft>
              <a:buChar char="•"/>
            </a:pPr>
            <a:r>
              <a:rPr sz="1000" b="1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Accountant rework: </a:t>
            </a:r>
            <a:r>
              <a:rPr sz="10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costly review and handoff friction</a:t>
            </a:r>
          </a:p>
          <a:p xmlns:a="http://schemas.openxmlformats.org/drawingml/2006/main">
            <a:pPr marL="14" indent="-8">
              <a:spcAft>
                <a:spcPts val="0"/>
              </a:spcAft>
              <a:buChar char="•"/>
            </a:pPr>
            <a:r>
              <a:rPr sz="1000" b="1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Commercial proof: </a:t>
            </a:r>
            <a:r>
              <a:rPr sz="10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compatible data route and €49 willingness to pay</a:t>
            </a:r>
          </a:p>
        </p:txBody>
      </p:sp>
      <p:sp>
        <p:nvSpPr>
          <p:cNvPr id="8" name="Shape 5">
            <a:extLst xmlns:a="http://schemas.openxmlformats.org/drawingml/2006/main">
              <a:ext uri="{FF2B5EF4-FFF2-40B4-BE49-F238E27FC236}">
                <a16:creationId xmlns:a16="http://schemas.microsoft.com/office/drawing/2014/main" id="{1C90B2EF-B6E2-4726-A295-9387203F7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349" y="3184624"/>
            <a:ext cx="2662758" cy="1541413"/>
          </a:xfrm>
          <a:prstGeom xmlns:a="http://schemas.openxmlformats.org/drawingml/2006/main" prst="roundRect">
            <a:avLst>
              <a:gd name="adj" fmla="val 3561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14288">
            <a:solidFill>
              <a:srgbClr val="F2EFE9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B77D0F58-5BFF-495C-8BB3-3A3E2C027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636" y="3198912"/>
            <a:ext cx="2634183" cy="392013"/>
          </a:xfrm>
          <a:prstGeom xmlns:a="http://schemas.openxmlformats.org/drawingml/2006/main" prst="roundRect">
            <a:avLst>
              <a:gd name="adj" fmla="val 9629"/>
            </a:avLst>
          </a:prstGeom>
          <a:solidFill xmlns:a="http://schemas.openxmlformats.org/drawingml/2006/main">
            <a:srgbClr val="F2EFE9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1BC589A6-F945-4D18-B89C-C1C13EB27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0687" y="3269977"/>
            <a:ext cx="196007" cy="24504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ct val="100000"/>
              </a:lnSpc>
              <a:buNone/>
            </a:pPr>
            <a:r>
              <a:rPr sz="1500">
                <a:solidFill>
                  <a:srgbClr val="000000"/>
                </a:solidFill>
                <a:latin typeface="Piazzolla"/>
                <a:ea typeface="Piazzolla"/>
                <a:cs typeface="Piazzolla"/>
              </a:rPr>
              <a:t>1</a:t>
            </a:r>
          </a:p>
        </p:txBody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814F71AD-ECE9-4131-A36D-050EF4569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307" y="3711401"/>
            <a:ext cx="2372841" cy="4082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600"/>
              </a:lnSpc>
              <a:buNone/>
            </a:pPr>
            <a:r>
              <a:rPr sz="12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Cross-Border Online Sellers</a:t>
            </a:r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B2F0207-18CC-4240-911B-C8FCDE86D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307" y="4191893"/>
            <a:ext cx="2372841" cy="38918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500"/>
              </a:lnSpc>
              <a:buNone/>
            </a:pPr>
            <a:r>
              <a:rPr sz="10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Multiple commerce, payment, accounting or invoicing systems create handoff friction.</a:t>
            </a:r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9C374DDE-9E49-4B4A-8D92-FA49CB276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0584" y="3184624"/>
            <a:ext cx="2662758" cy="1541413"/>
          </a:xfrm>
          <a:prstGeom xmlns:a="http://schemas.openxmlformats.org/drawingml/2006/main" prst="roundRect">
            <a:avLst>
              <a:gd name="adj" fmla="val 3561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14288">
            <a:solidFill>
              <a:srgbClr val="F2EFE9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4" name="Shape 11">
            <a:extLst xmlns:a="http://schemas.openxmlformats.org/drawingml/2006/main">
              <a:ext uri="{FF2B5EF4-FFF2-40B4-BE49-F238E27FC236}">
                <a16:creationId xmlns:a16="http://schemas.microsoft.com/office/drawing/2014/main" id="{7093019B-69EA-491E-BF6A-167821FF1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4871" y="3198912"/>
            <a:ext cx="2634183" cy="392013"/>
          </a:xfrm>
          <a:prstGeom xmlns:a="http://schemas.openxmlformats.org/drawingml/2006/main" prst="roundRect">
            <a:avLst>
              <a:gd name="adj" fmla="val 9629"/>
            </a:avLst>
          </a:prstGeom>
          <a:solidFill xmlns:a="http://schemas.openxmlformats.org/drawingml/2006/main">
            <a:srgbClr val="F2EFE9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5346D7E8-0840-44BB-B676-C8A452B1F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3922" y="3269977"/>
            <a:ext cx="196007" cy="24504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ct val="100000"/>
              </a:lnSpc>
              <a:buNone/>
            </a:pPr>
            <a:r>
              <a:rPr sz="1500">
                <a:solidFill>
                  <a:srgbClr val="000000"/>
                </a:solidFill>
                <a:latin typeface="Piazzolla"/>
                <a:ea typeface="Piazzolla"/>
                <a:cs typeface="Piazzolla"/>
              </a:rPr>
              <a:t>2</a:t>
            </a:r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576CDC77-3A47-4EBE-B826-D98CC9C2A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5542" y="3711401"/>
            <a:ext cx="1868984" cy="20411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600"/>
              </a:lnSpc>
              <a:buNone/>
            </a:pPr>
            <a:r>
              <a:rPr sz="12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Accountant-Led SMEs</a:t>
            </a:r>
          </a:p>
        </p:txBody>
      </p:sp>
      <p:sp>
        <p:nvSpPr>
          <p:cNvPr id="17" name="Text 14">
            <a:extLst xmlns:a="http://schemas.openxmlformats.org/drawingml/2006/main">
              <a:ext uri="{FF2B5EF4-FFF2-40B4-BE49-F238E27FC236}">
                <a16:creationId xmlns:a16="http://schemas.microsoft.com/office/drawing/2014/main" id="{67D35E97-9B71-4A47-AFCC-B71DD4D3C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5542" y="3987775"/>
            <a:ext cx="2372841" cy="38918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500"/>
              </a:lnSpc>
              <a:buNone/>
            </a:pPr>
            <a:r>
              <a:rPr sz="10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Recurring document exchange, review and correction can make a focused workflow valuable.</a:t>
            </a:r>
          </a:p>
        </p:txBody>
      </p:sp>
      <p:sp>
        <p:nvSpPr>
          <p:cNvPr id="18" name="Shape 15">
            <a:extLst xmlns:a="http://schemas.openxmlformats.org/drawingml/2006/main">
              <a:ext uri="{FF2B5EF4-FFF2-40B4-BE49-F238E27FC236}">
                <a16:creationId xmlns:a16="http://schemas.microsoft.com/office/drawing/2014/main" id="{46952F0A-4F17-4357-8D37-F80B6DDE5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3818" y="3184624"/>
            <a:ext cx="2662758" cy="1541413"/>
          </a:xfrm>
          <a:prstGeom xmlns:a="http://schemas.openxmlformats.org/drawingml/2006/main" prst="roundRect">
            <a:avLst>
              <a:gd name="adj" fmla="val 3561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14288">
            <a:solidFill>
              <a:srgbClr val="F2EFE9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9" name="Shape 16">
            <a:extLst xmlns:a="http://schemas.openxmlformats.org/drawingml/2006/main">
              <a:ext uri="{FF2B5EF4-FFF2-40B4-BE49-F238E27FC236}">
                <a16:creationId xmlns:a16="http://schemas.microsoft.com/office/drawing/2014/main" id="{80A8468F-31AB-459A-A30F-81252C458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106" y="3198912"/>
            <a:ext cx="2634183" cy="392013"/>
          </a:xfrm>
          <a:prstGeom xmlns:a="http://schemas.openxmlformats.org/drawingml/2006/main" prst="roundRect">
            <a:avLst>
              <a:gd name="adj" fmla="val 9629"/>
            </a:avLst>
          </a:prstGeom>
          <a:solidFill xmlns:a="http://schemas.openxmlformats.org/drawingml/2006/main">
            <a:srgbClr val="F2EFE9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96F1B123-C2ED-4794-99D1-2C034252E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7157" y="3269977"/>
            <a:ext cx="196007" cy="24504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ct val="100000"/>
              </a:lnSpc>
              <a:buNone/>
            </a:pPr>
            <a:r>
              <a:rPr sz="1500">
                <a:solidFill>
                  <a:srgbClr val="000000"/>
                </a:solidFill>
                <a:latin typeface="Piazzolla"/>
                <a:ea typeface="Piazzolla"/>
                <a:cs typeface="Piazzolla"/>
              </a:rPr>
              <a:t>3</a:t>
            </a:r>
          </a:p>
        </p:txBody>
      </p:sp>
      <p:sp>
        <p:nvSpPr>
          <p:cNvPr id="21" name="Text 18">
            <a:extLst xmlns:a="http://schemas.openxmlformats.org/drawingml/2006/main">
              <a:ext uri="{FF2B5EF4-FFF2-40B4-BE49-F238E27FC236}">
                <a16:creationId xmlns:a16="http://schemas.microsoft.com/office/drawing/2014/main" id="{7066DA9D-B783-4600-B304-132A50553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8777" y="3711401"/>
            <a:ext cx="1633612" cy="20411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600"/>
              </a:lnSpc>
              <a:buNone/>
            </a:pPr>
            <a:r>
              <a:rPr sz="12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Agencies &amp; Consultants</a:t>
            </a:r>
          </a:p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DA05D1E3-9F7D-42C9-B587-AD78CB9DF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8777" y="3987775"/>
            <a:ext cx="2372841" cy="38918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500"/>
              </a:lnSpc>
              <a:buNone/>
            </a:pPr>
            <a:r>
              <a:rPr sz="10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Late-payment and document pressure may matter, but €49 value must be proven.</a:t>
            </a:r>
          </a:p>
        </p:txBody>
      </p:sp>
    </p:spTree>
    <p:extLst>
      <p:ext uri="{BB962C8B-B14F-4D97-AF65-F5344CB8AC3E}">
        <p14:creationId xmlns:p14="http://schemas.microsoft.com/office/powerpoint/2010/main" val="662461026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7774721-7F4D-4B4E-BD42-2B52F3DCC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871" y="387176"/>
            <a:ext cx="5550322" cy="39454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3100"/>
              </a:lnSpc>
              <a:buNone/>
            </a:pPr>
            <a:r>
              <a:rPr sz="24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Positioning: Accountant-Connected, Not AI Accounting</a:t>
            </a:r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5981561-1064-412B-A346-4F9B98D62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937" y="950342"/>
            <a:ext cx="4157960" cy="3805982"/>
          </a:xfrm>
          <a:prstGeom xmlns:a="http://schemas.openxmlformats.org/drawingml/2006/main" prst="roundRect">
            <a:avLst>
              <a:gd name="adj" fmla="val 2389"/>
            </a:avLst>
          </a:prstGeom>
          <a:solidFill xmlns:a="http://schemas.openxmlformats.org/drawingml/2006/main">
            <a:srgbClr val="7A0F1A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D71C731-0681-4CDA-95DA-422174B32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143" y="1062782"/>
            <a:ext cx="1584052" cy="1972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550"/>
              </a:lnSpc>
              <a:buNone/>
            </a:pPr>
            <a:r>
              <a:rPr sz="1200">
                <a:solidFill>
                  <a:srgbClr val="FFFFFF"/>
                </a:solidFill>
                <a:latin typeface="Piazzolla"/>
                <a:ea typeface="Piazzolla"/>
                <a:cs typeface="Piazzolla"/>
              </a:rPr>
              <a:t>Positioning Statement</a:t>
            </a:r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A9635CD-7430-4848-AF1F-68E6EBAA0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143" y="1372493"/>
            <a:ext cx="3905548" cy="36998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450"/>
              </a:lnSpc>
              <a:buNone/>
            </a:pPr>
            <a:r>
              <a:rPr sz="950" b="1">
                <a:solidFill>
                  <a:srgbClr val="FFFFFF"/>
                </a:solidFill>
                <a:latin typeface="IBM Plex Sans"/>
                <a:ea typeface="IBM Plex Sans"/>
                <a:cs typeface="IBM Plex Sans"/>
              </a:rPr>
              <a:t>For French SMEs with recurring invoice complexity, cross-border activity or accountant rework —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1BC9AE6-1757-4AEF-81EE-C005A276A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143" y="1843683"/>
            <a:ext cx="3905548" cy="36998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450"/>
              </a:lnSpc>
              <a:buNone/>
            </a:pPr>
            <a:r>
              <a:rPr sz="950" b="1">
                <a:solidFill>
                  <a:srgbClr val="FFFFFF"/>
                </a:solidFill>
                <a:latin typeface="IBM Plex Sans"/>
                <a:ea typeface="IBM Plex Sans"/>
                <a:cs typeface="IBM Plex Sans"/>
              </a:rPr>
              <a:t>A focused workflow that flags records needing review and prepares a cleaner accountant handoff —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463E96D-3FC5-4EE1-B5E4-8D5F91E7E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143" y="2314873"/>
            <a:ext cx="3905548" cy="36998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450"/>
              </a:lnSpc>
              <a:buNone/>
            </a:pPr>
            <a:r>
              <a:rPr sz="950" b="1">
                <a:solidFill>
                  <a:srgbClr val="FFFFFF"/>
                </a:solidFill>
                <a:latin typeface="IBM Plex Sans"/>
                <a:ea typeface="IBM Plex Sans"/>
                <a:cs typeface="IBM Plex Sans"/>
              </a:rPr>
              <a:t>Not a tax adviser or full accounting suite — a complementary review and handoff layer.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736797F9-8831-4B6C-9100-BE35B2AE8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143" y="2842915"/>
            <a:ext cx="3905548" cy="945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50000"/>
            </a:srgbClr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4A7F630C-75DA-450B-B4F7-D2D4AA665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143" y="3010421"/>
            <a:ext cx="3905548" cy="163346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4250"/>
              </a:lnSpc>
              <a:buNone/>
            </a:pPr>
            <a:r>
              <a:rPr sz="3400">
                <a:solidFill>
                  <a:srgbClr val="FFFFFF"/>
                </a:solidFill>
                <a:latin typeface="Piazzolla"/>
                <a:ea typeface="Piazzolla"/>
                <a:cs typeface="Piazzolla"/>
              </a:rPr>
              <a:t>"Resolve issues earlier. Hand off cleaner records."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F4B37F1C-F159-48A3-A284-C88A15883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30800" y="1062782"/>
            <a:ext cx="2466603" cy="1972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550"/>
              </a:lnSpc>
              <a:buNone/>
            </a:pPr>
            <a:r>
              <a:rPr sz="12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What Drives the Purchase Decision</a:t>
            </a:r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13E84E74-DAAF-43EF-909E-08224E868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30800" y="1386557"/>
            <a:ext cx="3976092" cy="863278"/>
          </a:xfrm>
          <a:prstGeom xmlns:a="http://schemas.openxmlformats.org/drawingml/2006/main" prst="roundRect">
            <a:avLst>
              <a:gd name="adj" fmla="val 6143"/>
            </a:avLst>
          </a:prstGeom>
          <a:solidFill xmlns:a="http://schemas.openxmlformats.org/drawingml/2006/main">
            <a:srgbClr val="FFB3B4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pic>
        <p:nvPicPr>
          <p:cNvPr id="3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90e08a884c4d5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857006" y="1571997"/>
            <a:ext cx="157758" cy="126206"/>
          </a:xfrm>
          <a:prstGeom xmlns:a="http://schemas.openxmlformats.org/drawingml/2006/main" prst="rect">
            <a:avLst/>
          </a:prstGeom>
        </p:spPr>
      </p:pic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2BFBDC17-0FB5-4673-8180-5B72C5D14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0970" y="1530548"/>
            <a:ext cx="3439716" cy="5549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450"/>
              </a:lnSpc>
              <a:buNone/>
            </a:pPr>
            <a:r>
              <a:rPr sz="950">
                <a:solidFill>
                  <a:srgbClr val="000000"/>
                </a:solidFill>
                <a:latin typeface="IBM Plex Sans"/>
                <a:ea typeface="IBM Plex Sans"/>
                <a:cs typeface="IBM Plex Sans"/>
              </a:rPr>
              <a:t>The purchase case must be proven through paid commitments and reduced rework — not inferred from regulation or interest.</a:t>
            </a:r>
          </a:p>
        </p:txBody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B98D09E9-AF1D-4A4E-A9DF-2B78802BA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30800" y="2376339"/>
            <a:ext cx="1578248" cy="1972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550"/>
              </a:lnSpc>
              <a:buNone/>
            </a:pPr>
            <a:r>
              <a:rPr sz="12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Key Messaging Pillars</a:t>
            </a:r>
          </a:p>
        </p:txBody>
      </p:sp>
      <p:sp>
        <p:nvSpPr>
          <p:cNvPr id="15" name="Shape 12">
            <a:extLst xmlns:a="http://schemas.openxmlformats.org/drawingml/2006/main">
              <a:ext uri="{FF2B5EF4-FFF2-40B4-BE49-F238E27FC236}">
                <a16:creationId xmlns:a16="http://schemas.microsoft.com/office/drawing/2014/main" id="{E0F0679B-3466-47A2-A091-AE2263BF0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6512" y="2685827"/>
            <a:ext cx="28575" cy="89326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FE9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115E0C30-314C-4E61-B46C-662AA4283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5581" y="2700114"/>
            <a:ext cx="1578248" cy="1972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550"/>
              </a:lnSpc>
              <a:buNone/>
            </a:pPr>
            <a:r>
              <a:rPr sz="12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Review Indicators</a:t>
            </a:r>
          </a:p>
        </p:txBody>
      </p:sp>
      <p:sp>
        <p:nvSpPr>
          <p:cNvPr id="17" name="Text 14">
            <a:extLst xmlns:a="http://schemas.openxmlformats.org/drawingml/2006/main">
              <a:ext uri="{FF2B5EF4-FFF2-40B4-BE49-F238E27FC236}">
                <a16:creationId xmlns:a16="http://schemas.microsoft.com/office/drawing/2014/main" id="{69894452-F318-41F5-A00D-FF42F7259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5581" y="3009826"/>
            <a:ext cx="1763018" cy="5549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450"/>
              </a:lnSpc>
              <a:buNone/>
            </a:pPr>
            <a:r>
              <a:rPr sz="9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Use Ready, Review needed and Ask your accountant — not definitive tax advice.</a:t>
            </a:r>
          </a:p>
        </p:txBody>
      </p:sp>
      <p:sp>
        <p:nvSpPr>
          <p:cNvPr id="18" name="Shape 15">
            <a:extLst xmlns:a="http://schemas.openxmlformats.org/drawingml/2006/main">
              <a:ext uri="{FF2B5EF4-FFF2-40B4-BE49-F238E27FC236}">
                <a16:creationId xmlns:a16="http://schemas.microsoft.com/office/drawing/2014/main" id="{6E910983-44B2-456A-A379-694E6D6FF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4805" y="2685827"/>
            <a:ext cx="28575" cy="89326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FE9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9" name="Text 16">
            <a:extLst xmlns:a="http://schemas.openxmlformats.org/drawingml/2006/main">
              <a:ext uri="{FF2B5EF4-FFF2-40B4-BE49-F238E27FC236}">
                <a16:creationId xmlns:a16="http://schemas.microsoft.com/office/drawing/2014/main" id="{91715E22-4A0F-40FC-A75D-A91ED1687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3874" y="2700114"/>
            <a:ext cx="1578248" cy="1972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550"/>
              </a:lnSpc>
              <a:buNone/>
            </a:pPr>
            <a:r>
              <a:rPr sz="12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Reliable Data Route</a:t>
            </a:r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BF660306-2AAB-4136-A494-D1EB10DC5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3874" y="3009826"/>
            <a:ext cx="1763018" cy="5549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450"/>
              </a:lnSpc>
              <a:buNone/>
            </a:pPr>
            <a:r>
              <a:rPr sz="9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Start only after one practical ingestion route is confirmed for the 90-day MVP.</a:t>
            </a:r>
          </a:p>
        </p:txBody>
      </p:sp>
      <p:sp>
        <p:nvSpPr>
          <p:cNvPr id="21" name="Shape 18">
            <a:extLst xmlns:a="http://schemas.openxmlformats.org/drawingml/2006/main">
              <a:ext uri="{FF2B5EF4-FFF2-40B4-BE49-F238E27FC236}">
                <a16:creationId xmlns:a16="http://schemas.microsoft.com/office/drawing/2014/main" id="{9E83F718-822B-4735-B3B8-098523FC0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6512" y="3775397"/>
            <a:ext cx="28575" cy="70827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FE9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7D86BF1E-A2AC-47D4-BF97-1642C1EE5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5581" y="3789685"/>
            <a:ext cx="1578248" cy="1972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550"/>
              </a:lnSpc>
              <a:buNone/>
            </a:pPr>
            <a:r>
              <a:rPr sz="12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Testable Offer</a:t>
            </a:r>
          </a:p>
        </p:txBody>
      </p:sp>
      <p:sp>
        <p:nvSpPr>
          <p:cNvPr id="23" name="Text 20">
            <a:extLst xmlns:a="http://schemas.openxmlformats.org/drawingml/2006/main">
              <a:ext uri="{FF2B5EF4-FFF2-40B4-BE49-F238E27FC236}">
                <a16:creationId xmlns:a16="http://schemas.microsoft.com/office/drawing/2014/main" id="{5B475600-DA66-44B8-A20E-5C3D4B58C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5581" y="4099396"/>
            <a:ext cx="3821311" cy="36998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450"/>
              </a:lnSpc>
              <a:buNone/>
            </a:pPr>
            <a:r>
              <a:rPr sz="9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Test €49/month and the €199 setup scope with qualified prospects before scaling.</a:t>
            </a:r>
          </a:p>
        </p:txBody>
      </p:sp>
    </p:spTree>
    <p:extLst>
      <p:ext uri="{BB962C8B-B14F-4D97-AF65-F5344CB8AC3E}">
        <p14:creationId xmlns:p14="http://schemas.microsoft.com/office/powerpoint/2010/main" val="2062548232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40E681B-8C6B-427B-9E26-0511EDE51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15145" y="308074"/>
            <a:ext cx="4180210" cy="27689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2150"/>
              </a:lnSpc>
              <a:buNone/>
            </a:pPr>
            <a:r>
              <a:rPr sz="17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GTM Strategy: France-First, 3 Validation Channels</a:t>
            </a:r>
          </a:p>
        </p:txBody>
      </p:sp>
      <p:pic>
        <p:nvPicPr>
          <p:cNvPr id="23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027104d21c40c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510358" y="695697"/>
            <a:ext cx="4123283" cy="3099197"/>
          </a:xfrm>
          <a:prstGeom xmlns:a="http://schemas.openxmlformats.org/drawingml/2006/main" prst="rect">
            <a:avLst/>
          </a:prstGeom>
        </p:spPr>
      </p:pic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7A102932-1BE2-4164-A8F3-7B8753088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4345" y="2094750"/>
            <a:ext cx="751965" cy="51583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1350"/>
              </a:lnSpc>
              <a:buNone/>
            </a:pPr>
            <a:r>
              <a:rPr sz="1050">
                <a:solidFill>
                  <a:srgbClr val="FFFFFF"/>
                </a:solidFill>
                <a:latin typeface="Piazzolla"/>
                <a:ea typeface="Piazzolla"/>
                <a:cs typeface="Piazzolla"/>
              </a:rPr>
              <a:t>Measured validation</a:t>
            </a: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40BFC158-7464-4E3B-B3E8-B9471C1D0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9236" y="2915588"/>
            <a:ext cx="1118682" cy="34388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1350"/>
              </a:lnSpc>
              <a:buNone/>
            </a:pPr>
            <a:r>
              <a:rPr sz="10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Accountant Tests</a:t>
            </a:r>
          </a:p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C4CE0D17-088C-44C6-BA19-D9A4154D1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9236" y="3308382"/>
            <a:ext cx="1118682" cy="22352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850"/>
              </a:lnSpc>
              <a:buNone/>
            </a:pPr>
            <a:r>
              <a:rPr sz="8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5 accountant interviews</a:t>
            </a:r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B6AFDEAA-7E38-4555-95B8-58638CA16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6528" y="2859706"/>
            <a:ext cx="1118682" cy="34388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1350"/>
              </a:lnSpc>
              <a:buNone/>
            </a:pPr>
            <a:r>
              <a:rPr sz="10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Direct Sales</a:t>
            </a:r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91ABD415-3E74-4414-8C17-59B4C2597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6528" y="3252501"/>
            <a:ext cx="1118682" cy="33528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850"/>
              </a:lnSpc>
              <a:buNone/>
            </a:pPr>
            <a:r>
              <a:rPr sz="8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15 qualified SME offers</a:t>
            </a:r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882D8BDD-8EBE-4EE6-ABBA-1A5D5660F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92598" y="968808"/>
            <a:ext cx="1149250" cy="17194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1350"/>
              </a:lnSpc>
              <a:buNone/>
            </a:pPr>
            <a:r>
              <a:rPr sz="10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Paid Testing</a:t>
            </a:r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D7387F27-36DC-4D5A-9FAF-FED8A4F90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92598" y="1189660"/>
            <a:ext cx="1149250" cy="22352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850"/>
              </a:lnSpc>
              <a:buNone/>
            </a:pPr>
            <a:r>
              <a:rPr sz="8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Controlled search + social</a:t>
            </a:r>
          </a:p>
        </p:txBody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2FD74AE9-7B18-4813-880B-65A4DBF9F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15145" y="3857179"/>
            <a:ext cx="6113711" cy="22309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850"/>
              </a:lnSpc>
              <a:buNone/>
            </a:pPr>
            <a:r>
              <a:rPr sz="65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Compare paid, direct and accountant-led evidence. Do not increase the €3,000 monthly ad budget until paid demand, delivery and retention meet the decision thresholds.</a:t>
            </a:r>
          </a:p>
        </p:txBody>
      </p:sp>
      <p:sp>
        <p:nvSpPr>
          <p:cNvPr id="12" name="Shape 9">
            <a:extLst xmlns:a="http://schemas.openxmlformats.org/drawingml/2006/main">
              <a:ext uri="{FF2B5EF4-FFF2-40B4-BE49-F238E27FC236}">
                <a16:creationId xmlns:a16="http://schemas.microsoft.com/office/drawing/2014/main" id="{5D6BCDAA-432E-4B2F-88EF-DA14E51CD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15145" y="4142556"/>
            <a:ext cx="2000994" cy="692869"/>
          </a:xfrm>
          <a:prstGeom xmlns:a="http://schemas.openxmlformats.org/drawingml/2006/main" prst="roundRect">
            <a:avLst>
              <a:gd name="adj" fmla="val 5371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4763">
            <a:solidFill>
              <a:srgbClr val="D8D5C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0FA6FB4C-1FAA-4D4D-A9F6-244CBD282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8460" y="4235872"/>
            <a:ext cx="1107504" cy="13841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050"/>
              </a:lnSpc>
              <a:buNone/>
            </a:pPr>
            <a:r>
              <a:rPr sz="850">
                <a:solidFill>
                  <a:srgbClr val="000000"/>
                </a:solidFill>
                <a:latin typeface="Piazzolla"/>
                <a:ea typeface="Piazzolla"/>
                <a:cs typeface="Piazzolla"/>
              </a:rPr>
              <a:t>Paid Testing</a:t>
            </a:r>
          </a:p>
        </p:txBody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D3CBE293-5F33-49BD-A9E2-E71C27F41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8460" y="4407471"/>
            <a:ext cx="1814364" cy="334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850"/>
              </a:lnSpc>
              <a:buNone/>
            </a:pPr>
            <a:r>
              <a:rPr sz="650">
                <a:solidFill>
                  <a:srgbClr val="000000"/>
                </a:solidFill>
                <a:latin typeface="IBM Plex Sans"/>
                <a:ea typeface="IBM Plex Sans"/>
                <a:cs typeface="IBM Plex Sans"/>
              </a:rPr>
              <a:t>Run controlled search and targeted-social tests; measure qualified leads and fully loaded acquisition cost.</a:t>
            </a:r>
          </a:p>
        </p:txBody>
      </p:sp>
      <p:sp>
        <p:nvSpPr>
          <p:cNvPr id="15" name="Shape 12">
            <a:extLst xmlns:a="http://schemas.openxmlformats.org/drawingml/2006/main">
              <a:ext uri="{FF2B5EF4-FFF2-40B4-BE49-F238E27FC236}">
                <a16:creationId xmlns:a16="http://schemas.microsoft.com/office/drawing/2014/main" id="{A02CE70F-6B99-4C4F-BE98-407CC90DB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503" y="4142556"/>
            <a:ext cx="2000994" cy="692869"/>
          </a:xfrm>
          <a:prstGeom xmlns:a="http://schemas.openxmlformats.org/drawingml/2006/main" prst="roundRect">
            <a:avLst>
              <a:gd name="adj" fmla="val 5371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4763">
            <a:solidFill>
              <a:srgbClr val="D8D5C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56D1359E-4367-4345-B8BE-1FCA929C7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4818" y="4235872"/>
            <a:ext cx="1107504" cy="13841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050"/>
              </a:lnSpc>
              <a:buNone/>
            </a:pPr>
            <a:r>
              <a:rPr sz="850">
                <a:solidFill>
                  <a:srgbClr val="000000"/>
                </a:solidFill>
                <a:latin typeface="Piazzolla"/>
                <a:ea typeface="Piazzolla"/>
                <a:cs typeface="Piazzolla"/>
              </a:rPr>
              <a:t>Accountant Workflow</a:t>
            </a:r>
          </a:p>
        </p:txBody>
      </p:sp>
      <p:sp>
        <p:nvSpPr>
          <p:cNvPr id="17" name="Text 14">
            <a:extLst xmlns:a="http://schemas.openxmlformats.org/drawingml/2006/main">
              <a:ext uri="{FF2B5EF4-FFF2-40B4-BE49-F238E27FC236}">
                <a16:creationId xmlns:a16="http://schemas.microsoft.com/office/drawing/2014/main" id="{9424B8BF-3E2C-4F55-AC9C-74667B09A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4818" y="4407471"/>
            <a:ext cx="1814364" cy="334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850"/>
              </a:lnSpc>
              <a:buNone/>
            </a:pPr>
            <a:r>
              <a:rPr sz="650">
                <a:solidFill>
                  <a:srgbClr val="000000"/>
                </a:solidFill>
                <a:latin typeface="IBM Plex Sans"/>
                <a:ea typeface="IBM Plex Sans"/>
                <a:cs typeface="IBM Plex Sans"/>
              </a:rPr>
              <a:t>Interview five accountants; test handoff acceptance and the quality of referred opportunities.</a:t>
            </a:r>
          </a:p>
        </p:txBody>
      </p:sp>
      <p:sp>
        <p:nvSpPr>
          <p:cNvPr id="18" name="Shape 15">
            <a:extLst xmlns:a="http://schemas.openxmlformats.org/drawingml/2006/main">
              <a:ext uri="{FF2B5EF4-FFF2-40B4-BE49-F238E27FC236}">
                <a16:creationId xmlns:a16="http://schemas.microsoft.com/office/drawing/2014/main" id="{650AF266-9207-4862-B039-E9D9CC549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27861" y="4142556"/>
            <a:ext cx="2000994" cy="692869"/>
          </a:xfrm>
          <a:prstGeom xmlns:a="http://schemas.openxmlformats.org/drawingml/2006/main" prst="roundRect">
            <a:avLst>
              <a:gd name="adj" fmla="val 5371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4763">
            <a:solidFill>
              <a:srgbClr val="D8D5C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9" name="Text 16">
            <a:extLst xmlns:a="http://schemas.openxmlformats.org/drawingml/2006/main">
              <a:ext uri="{FF2B5EF4-FFF2-40B4-BE49-F238E27FC236}">
                <a16:creationId xmlns:a16="http://schemas.microsoft.com/office/drawing/2014/main" id="{072BD5DC-3A96-407A-86B9-3FD5184AE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21176" y="4235872"/>
            <a:ext cx="1107504" cy="13841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050"/>
              </a:lnSpc>
              <a:buNone/>
            </a:pPr>
            <a:r>
              <a:rPr sz="850">
                <a:solidFill>
                  <a:srgbClr val="000000"/>
                </a:solidFill>
                <a:latin typeface="Piazzolla"/>
                <a:ea typeface="Piazzolla"/>
                <a:cs typeface="Piazzolla"/>
              </a:rPr>
              <a:t>Direct Sales</a:t>
            </a:r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35863FAA-ACBE-47DB-B28B-6AD57F6F6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21176" y="4407471"/>
            <a:ext cx="1814364" cy="334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850"/>
              </a:lnSpc>
              <a:buNone/>
            </a:pPr>
            <a:r>
              <a:rPr sz="650">
                <a:solidFill>
                  <a:srgbClr val="000000"/>
                </a:solidFill>
                <a:latin typeface="IBM Plex Sans"/>
                <a:ea typeface="IBM Plex Sans"/>
                <a:cs typeface="IBM Plex Sans"/>
              </a:rPr>
              <a:t>Present the exact €49 offer to 15 qualified SMEs. Count paid commitments, not likes or free trials.</a:t>
            </a:r>
          </a:p>
        </p:txBody>
      </p:sp>
    </p:spTree>
    <p:extLst>
      <p:ext uri="{BB962C8B-B14F-4D97-AF65-F5344CB8AC3E}">
        <p14:creationId xmlns:p14="http://schemas.microsoft.com/office/powerpoint/2010/main" val="1398971421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8547891-EF06-44D4-AE2B-3BA7BBD42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610" y="373707"/>
            <a:ext cx="7695307" cy="4014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3150"/>
              </a:lnSpc>
              <a:buNone/>
            </a:pPr>
            <a:r>
              <a:rPr sz="25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Validation Timeline: 30 / 60 / 90 Days</a:t>
            </a:r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DC329D4-888F-4C56-9F7A-C97EE4485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4856" y="1008013"/>
            <a:ext cx="14288" cy="3123456"/>
          </a:xfrm>
          <a:prstGeom xmlns:a="http://schemas.openxmlformats.org/drawingml/2006/main" prst="roundRect">
            <a:avLst>
              <a:gd name="adj" fmla="val 377661"/>
            </a:avLst>
          </a:prstGeom>
          <a:solidFill xmlns:a="http://schemas.openxmlformats.org/drawingml/2006/main">
            <a:srgbClr val="000000">
              <a:alpha val="8000"/>
            </a:srgbClr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183E848E-8988-4552-8D92-1E9A8BCAB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6385" y="1145381"/>
            <a:ext cx="385390" cy="14288"/>
          </a:xfrm>
          <a:prstGeom xmlns:a="http://schemas.openxmlformats.org/drawingml/2006/main" prst="roundRect">
            <a:avLst>
              <a:gd name="adj" fmla="val 377661"/>
            </a:avLst>
          </a:prstGeom>
          <a:solidFill xmlns:a="http://schemas.openxmlformats.org/drawingml/2006/main">
            <a:srgbClr val="D8D5CF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9205B8AA-EDB3-4625-AF1B-15A2E8DCD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7488" y="1008013"/>
            <a:ext cx="289024" cy="289024"/>
          </a:xfrm>
          <a:prstGeom xmlns:a="http://schemas.openxmlformats.org/drawingml/2006/main" prst="roundRect">
            <a:avLst>
              <a:gd name="adj" fmla="val 18670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4763">
            <a:solidFill>
              <a:srgbClr val="D8D5C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2DA4BB4-2F74-4171-B048-C34C89524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5671" y="1032086"/>
            <a:ext cx="192658" cy="24087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ct val="100000"/>
              </a:lnSpc>
              <a:buNone/>
            </a:pPr>
            <a:r>
              <a:rPr sz="1500">
                <a:solidFill>
                  <a:srgbClr val="000000"/>
                </a:solidFill>
                <a:latin typeface="Piazzolla"/>
                <a:ea typeface="Piazzolla"/>
                <a:cs typeface="Piazzolla"/>
              </a:rPr>
              <a:t>1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0D93559-4FCE-42EF-8AD6-A58B55476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73498" y="1052140"/>
            <a:ext cx="1656159" cy="20069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r">
              <a:lnSpc>
                <a:spcPts val="1550"/>
              </a:lnSpc>
              <a:buNone/>
            </a:pPr>
            <a:r>
              <a:rPr sz="12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Days 1–30 — Prove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CF6980C-F812-4946-A8C6-A8951CFE7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610" y="1322636"/>
            <a:ext cx="3480048" cy="37966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r">
              <a:lnSpc>
                <a:spcPts val="1450"/>
              </a:lnSpc>
              <a:buNone/>
            </a:pPr>
            <a:r>
              <a:rPr sz="10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Choose one ICP and data route. Test 15 paid offers, interview 5 accountants and build a demo-ready prototype.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E15E1E4E-091D-4A5F-A613-8DB823FC0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2225" y="1892126"/>
            <a:ext cx="385390" cy="14288"/>
          </a:xfrm>
          <a:prstGeom xmlns:a="http://schemas.openxmlformats.org/drawingml/2006/main" prst="roundRect">
            <a:avLst>
              <a:gd name="adj" fmla="val 377661"/>
            </a:avLst>
          </a:prstGeom>
          <a:solidFill xmlns:a="http://schemas.openxmlformats.org/drawingml/2006/main">
            <a:srgbClr val="D8D5CF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D30DD6A5-3B38-4761-843B-8732B4D57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7488" y="1754758"/>
            <a:ext cx="289024" cy="289024"/>
          </a:xfrm>
          <a:prstGeom xmlns:a="http://schemas.openxmlformats.org/drawingml/2006/main" prst="roundRect">
            <a:avLst>
              <a:gd name="adj" fmla="val 18670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4763">
            <a:solidFill>
              <a:srgbClr val="D8D5C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3ADA74D4-4548-4F64-9797-114833FFA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5671" y="1778831"/>
            <a:ext cx="192658" cy="24087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ct val="100000"/>
              </a:lnSpc>
              <a:buNone/>
            </a:pPr>
            <a:r>
              <a:rPr sz="1500">
                <a:solidFill>
                  <a:srgbClr val="000000"/>
                </a:solidFill>
                <a:latin typeface="Piazzolla"/>
                <a:ea typeface="Piazzolla"/>
                <a:cs typeface="Piazzolla"/>
              </a:rPr>
              <a:t>2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9C06EF39-DEEC-4A6E-93A2-E3172D4CC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4342" y="1798886"/>
            <a:ext cx="1840334" cy="20069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550"/>
              </a:lnSpc>
              <a:buNone/>
            </a:pPr>
            <a:r>
              <a:rPr sz="12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Day 30 — Continue Gate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DFB1D122-9752-46A8-A04B-883630396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4342" y="2069381"/>
            <a:ext cx="3480048" cy="37966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450"/>
              </a:lnSpc>
              <a:buNone/>
            </a:pPr>
            <a:r>
              <a:rPr sz="10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Continue only if one route appears feasible, the ICP is clear and conversations show paid demand.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915D3ED1-8ADB-4B25-B4F6-C1FC94FFD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6385" y="2544514"/>
            <a:ext cx="385390" cy="14288"/>
          </a:xfrm>
          <a:prstGeom xmlns:a="http://schemas.openxmlformats.org/drawingml/2006/main" prst="roundRect">
            <a:avLst>
              <a:gd name="adj" fmla="val 377661"/>
            </a:avLst>
          </a:prstGeom>
          <a:solidFill xmlns:a="http://schemas.openxmlformats.org/drawingml/2006/main">
            <a:srgbClr val="D8D5CF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C45B4A5B-25A4-45E6-BA32-D8D2A6E45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7488" y="2407146"/>
            <a:ext cx="289024" cy="289024"/>
          </a:xfrm>
          <a:prstGeom xmlns:a="http://schemas.openxmlformats.org/drawingml/2006/main" prst="roundRect">
            <a:avLst>
              <a:gd name="adj" fmla="val 18670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4763">
            <a:solidFill>
              <a:srgbClr val="D8D5C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EFB2EA69-74ED-470D-BD70-8B67B4C88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5671" y="2431219"/>
            <a:ext cx="192658" cy="24087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ct val="100000"/>
              </a:lnSpc>
              <a:buNone/>
            </a:pPr>
            <a:r>
              <a:rPr sz="1500">
                <a:solidFill>
                  <a:srgbClr val="000000"/>
                </a:solidFill>
                <a:latin typeface="Piazzolla"/>
                <a:ea typeface="Piazzolla"/>
                <a:cs typeface="Piazzolla"/>
              </a:rPr>
              <a:t>3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C3F6902B-DD7F-42D3-9CA4-5C1C89DA6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7715" y="2451274"/>
            <a:ext cx="1851943" cy="20069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r">
              <a:lnSpc>
                <a:spcPts val="1550"/>
              </a:lnSpc>
              <a:buNone/>
            </a:pPr>
            <a:r>
              <a:rPr sz="12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Days 31–60 — Activate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22922AB6-8319-49FC-9B33-68C4E47E8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610" y="2721769"/>
            <a:ext cx="3480048" cy="37966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r">
              <a:lnSpc>
                <a:spcPts val="1450"/>
              </a:lnSpc>
              <a:buNone/>
            </a:pPr>
            <a:r>
              <a:rPr sz="10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Secure paid commitments, onboard the first cohort, test explanations and measure real support and delivery cost.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31422A6E-9CB2-46E1-A9BE-A99E7C324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2225" y="3196903"/>
            <a:ext cx="385390" cy="14288"/>
          </a:xfrm>
          <a:prstGeom xmlns:a="http://schemas.openxmlformats.org/drawingml/2006/main" prst="roundRect">
            <a:avLst>
              <a:gd name="adj" fmla="val 377661"/>
            </a:avLst>
          </a:prstGeom>
          <a:solidFill xmlns:a="http://schemas.openxmlformats.org/drawingml/2006/main">
            <a:srgbClr val="D8D5CF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8FFCD4FE-3105-4F3C-BFB8-D95F4CF6E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7488" y="3059534"/>
            <a:ext cx="289024" cy="289024"/>
          </a:xfrm>
          <a:prstGeom xmlns:a="http://schemas.openxmlformats.org/drawingml/2006/main" prst="roundRect">
            <a:avLst>
              <a:gd name="adj" fmla="val 18670"/>
            </a:avLst>
          </a:prstGeom>
          <a:solidFill xmlns:a="http://schemas.openxmlformats.org/drawingml/2006/main">
            <a:srgbClr val="F2EFE9"/>
          </a:solidFill>
          <a:ln xmlns:a="http://schemas.openxmlformats.org/drawingml/2006/main" w="4763">
            <a:solidFill>
              <a:srgbClr val="D8D5C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DBEA3198-E91A-4D9A-9351-FD98E7104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5671" y="3083607"/>
            <a:ext cx="192658" cy="24087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ct val="100000"/>
              </a:lnSpc>
              <a:buNone/>
            </a:pPr>
            <a:r>
              <a:rPr sz="1500">
                <a:solidFill>
                  <a:srgbClr val="000000"/>
                </a:solidFill>
                <a:latin typeface="Piazzolla"/>
                <a:ea typeface="Piazzolla"/>
                <a:cs typeface="Piazzolla"/>
              </a:rPr>
              <a:t>4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9E5C0A5E-9BFF-411E-9DAE-5E3EE6DF3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4342" y="3103662"/>
            <a:ext cx="2379911" cy="20069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550"/>
              </a:lnSpc>
              <a:buNone/>
            </a:pPr>
            <a:r>
              <a:rPr sz="12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Days 61–90 — Decide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D617875C-6792-45A1-8AA6-94D80F636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4342" y="3374157"/>
            <a:ext cx="3480048" cy="37966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450"/>
              </a:lnSpc>
              <a:buNone/>
            </a:pPr>
            <a:r>
              <a:rPr sz="10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Review activation, gross margin, early churn, source-level CAC, partner quality and product scope.</a:t>
            </a:r>
          </a:p>
        </p:txBody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5F8B431A-3F6C-4F63-8194-C2C8BE5C3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610" y="4262438"/>
            <a:ext cx="8244780" cy="507281"/>
          </a:xfrm>
          <a:prstGeom xmlns:a="http://schemas.openxmlformats.org/drawingml/2006/main" prst="roundRect">
            <a:avLst>
              <a:gd name="adj" fmla="val 10637"/>
            </a:avLst>
          </a:prstGeom>
          <a:solidFill xmlns:a="http://schemas.openxmlformats.org/drawingml/2006/main">
            <a:srgbClr val="F7BBC1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pic>
        <p:nvPicPr>
          <p:cNvPr id="51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a2d946650a4a6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78048" y="4453384"/>
            <a:ext cx="160586" cy="128439"/>
          </a:xfrm>
          <a:prstGeom xmlns:a="http://schemas.openxmlformats.org/drawingml/2006/main" prst="rect">
            <a:avLst/>
          </a:prstGeom>
        </p:spPr>
      </p:pic>
      <p:sp>
        <p:nvSpPr>
          <p:cNvPr id="26" name="Text 23">
            <a:extLst xmlns:a="http://schemas.openxmlformats.org/drawingml/2006/main">
              <a:ext uri="{FF2B5EF4-FFF2-40B4-BE49-F238E27FC236}">
                <a16:creationId xmlns:a16="http://schemas.microsoft.com/office/drawing/2014/main" id="{1967D7FF-171F-460D-B1B1-6754D1655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7073" y="4410894"/>
            <a:ext cx="7698879" cy="18983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450"/>
              </a:lnSpc>
              <a:buNone/>
            </a:pPr>
            <a:r>
              <a:rPr sz="1000">
                <a:solidFill>
                  <a:srgbClr val="000000"/>
                </a:solidFill>
                <a:latin typeface="IBM Plex Sans"/>
                <a:ea typeface="IBM Plex Sans"/>
                <a:cs typeface="IBM Plex Sans"/>
              </a:rPr>
              <a:t>Day 90: scale only if data ingestion, paid demand, margin, retention and fully loaded CAC meet the report thresholds.</a:t>
            </a:r>
          </a:p>
        </p:txBody>
      </p:sp>
    </p:spTree>
    <p:extLst>
      <p:ext uri="{BB962C8B-B14F-4D97-AF65-F5344CB8AC3E}">
        <p14:creationId xmlns:p14="http://schemas.microsoft.com/office/powerpoint/2010/main" val="591426629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F9A544D-CB34-4510-967A-516C36B31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219" y="332705"/>
            <a:ext cx="5665440" cy="37378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2900"/>
              </a:lnSpc>
              <a:buNone/>
            </a:pPr>
            <a:r>
              <a:rPr sz="23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Unit Economics: Scale Only Inside These Boundaries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10485357-E670-4BF4-9714-396897166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219" y="968053"/>
            <a:ext cx="4063678" cy="3946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3100"/>
              </a:lnSpc>
              <a:buNone/>
            </a:pPr>
            <a:r>
              <a:rPr sz="31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€49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9591B58-FEB6-40AB-B528-9BB906AAE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29457" y="1498178"/>
            <a:ext cx="1495202" cy="18685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1450"/>
              </a:lnSpc>
              <a:buNone/>
            </a:pPr>
            <a:r>
              <a:rPr sz="11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Monthly Price</a:t>
            </a:r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AF04869-275F-4648-AE99-4C66BEA0B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219" y="1745531"/>
            <a:ext cx="4063678" cy="34170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1300"/>
              </a:lnSpc>
              <a:buNone/>
            </a:pPr>
            <a:r>
              <a:rPr sz="9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Client input. Recurring COGS ceiling is €9.80 per active subscriber.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3B789EE-B1CF-4A0C-B850-0F024D279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029" y="968053"/>
            <a:ext cx="4063678" cy="3946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3100"/>
              </a:lnSpc>
              <a:buNone/>
            </a:pPr>
            <a:r>
              <a:rPr sz="31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€450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5AA2B61-E90E-4564-9C21-C8F11B0C6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19267" y="1498178"/>
            <a:ext cx="1495202" cy="18685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1450"/>
              </a:lnSpc>
              <a:buNone/>
            </a:pPr>
            <a:r>
              <a:rPr sz="11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Expected CAC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1AC7A44-DFB0-49AF-B189-4ED350C7C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029" y="1745531"/>
            <a:ext cx="4063678" cy="34170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1300"/>
              </a:lnSpc>
              <a:buNone/>
            </a:pPr>
            <a:r>
              <a:rPr sz="9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Client input. The fully loaded result must be measured by source.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42E88B97-2750-4771-A889-E5A71DE9A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219" y="2348805"/>
            <a:ext cx="4063678" cy="3946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3100"/>
              </a:lnSpc>
              <a:buNone/>
            </a:pPr>
            <a:r>
              <a:rPr sz="31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11.48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211E6A8B-F53F-4B01-8B98-A176E61CF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29457" y="2878931"/>
            <a:ext cx="1495202" cy="18685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1450"/>
              </a:lnSpc>
              <a:buNone/>
            </a:pPr>
            <a:r>
              <a:rPr sz="11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Months to Recover CAC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F0A65B34-CE8A-4DE3-BA0E-C28AEFFE6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219" y="3126284"/>
            <a:ext cx="4063678" cy="34170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1300"/>
              </a:lnSpc>
              <a:buNone/>
            </a:pPr>
            <a:r>
              <a:rPr sz="9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At €49 and 80% margin, before fixed costs, support and payment fees.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976A7621-9ED8-4544-8CEF-1BE83CD22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029" y="2348805"/>
            <a:ext cx="4063678" cy="3946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3100"/>
              </a:lnSpc>
              <a:buNone/>
            </a:pPr>
            <a:r>
              <a:rPr sz="310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€470.40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CC01110C-A036-4371-93AF-21F8BCAE0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9965" y="2878931"/>
            <a:ext cx="1513805" cy="18685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1450"/>
              </a:lnSpc>
              <a:buNone/>
            </a:pPr>
            <a:r>
              <a:rPr sz="1150">
                <a:solidFill>
                  <a:srgbClr val="0E1116"/>
                </a:solidFill>
                <a:latin typeface="Piazzolla"/>
                <a:ea typeface="Piazzolla"/>
                <a:cs typeface="Piazzolla"/>
              </a:rPr>
              <a:t>Fully Loaded CAC Ceiling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F04E5E2E-6AF8-4A20-9F84-88992E021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029" y="3126284"/>
            <a:ext cx="4063678" cy="34170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 algn="ctr">
              <a:lnSpc>
                <a:spcPts val="1300"/>
              </a:lnSpc>
              <a:buNone/>
            </a:pPr>
            <a:r>
              <a:rPr sz="9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Maximum for 12-month subscription-only payback at the decision-floor margin.</a:t>
            </a:r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F680E592-C665-4E8E-A1E6-A758BD81C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219" y="3581474"/>
            <a:ext cx="8253487" cy="1229320"/>
          </a:xfrm>
          <a:prstGeom xmlns:a="http://schemas.openxmlformats.org/drawingml/2006/main" prst="roundRect">
            <a:avLst>
              <a:gd name="adj" fmla="val 4087"/>
            </a:avLst>
          </a:prstGeom>
          <a:noFill xmlns:a="http://schemas.openxmlformats.org/drawingml/2006/main"/>
          <a:ln xmlns:a="http://schemas.openxmlformats.org/drawingml/2006/main"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B06E86E2-A7BE-4795-A280-9E79033A9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0533" y="3651498"/>
            <a:ext cx="2505819" cy="17085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300"/>
              </a:lnSpc>
              <a:buNone/>
            </a:pPr>
            <a:r>
              <a:rPr sz="900" b="1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Signal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19232E88-98FD-4981-9416-16A960F2F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0281" y="3651498"/>
            <a:ext cx="2503438" cy="17085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300"/>
              </a:lnSpc>
              <a:buNone/>
            </a:pPr>
            <a:r>
              <a:rPr sz="900" b="1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Decision Line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AD3A78EA-4F55-437A-A575-D5F4B026E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648" y="3651498"/>
            <a:ext cx="2505819" cy="17085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300"/>
              </a:lnSpc>
              <a:buNone/>
            </a:pPr>
            <a:r>
              <a:rPr sz="900" b="1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Action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B02A87EB-55C9-4764-B881-FD6620622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0533" y="3957637"/>
            <a:ext cx="2505819" cy="17085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300"/>
              </a:lnSpc>
              <a:buNone/>
            </a:pPr>
            <a:r>
              <a:rPr sz="9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CAC ≤ €470.40</a:t>
            </a: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192AE8B4-84AF-4620-B061-5B1ED3636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0281" y="3957637"/>
            <a:ext cx="2503438" cy="17085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300"/>
              </a:lnSpc>
              <a:buNone/>
            </a:pPr>
            <a:r>
              <a:rPr sz="9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Margin ≥ 76.5%</a:t>
            </a: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5641C557-26F2-43E1-B982-1F2C6A080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648" y="3957637"/>
            <a:ext cx="2505819" cy="17085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300"/>
              </a:lnSpc>
              <a:buNone/>
            </a:pPr>
            <a:r>
              <a:rPr sz="9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Eligible to keep validating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8955D092-F133-4CD6-B391-4F5B7C50D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0533" y="4263777"/>
            <a:ext cx="2505819" cy="17085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300"/>
              </a:lnSpc>
              <a:buNone/>
            </a:pPr>
            <a:r>
              <a:rPr sz="9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Churn &lt; 8.7%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153979A8-AEF4-4F71-8C01-FBFD9EEE0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0281" y="4263777"/>
            <a:ext cx="2503438" cy="17085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300"/>
              </a:lnSpc>
              <a:buNone/>
            </a:pPr>
            <a:r>
              <a:rPr sz="9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Life &gt; 11.48 months</a:t>
            </a: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C9CA54BB-D864-450C-91E8-373C94938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648" y="4263777"/>
            <a:ext cx="2505819" cy="17085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300"/>
              </a:lnSpc>
              <a:buNone/>
            </a:pPr>
            <a:r>
              <a:rPr sz="9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Retention boundary</a:t>
            </a: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2B2747CA-6707-476B-9B7D-18D847E9B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0533" y="4569916"/>
            <a:ext cx="2505819" cy="17085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300"/>
              </a:lnSpc>
              <a:buNone/>
            </a:pPr>
            <a:r>
              <a:rPr sz="9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Any threshold fails</a:t>
            </a: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C1964CFD-EC2F-40C9-9603-0AB961771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0281" y="4569916"/>
            <a:ext cx="2503438" cy="17085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300"/>
              </a:lnSpc>
              <a:buNone/>
            </a:pPr>
            <a:r>
              <a:rPr sz="9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Two cohorts / hard failure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E80451BD-BEE8-4A0F-B844-D13BDB14E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648" y="4569916"/>
            <a:ext cx="2505819" cy="17085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t"/>
          <a:lstStyle xmlns:a="http://schemas.openxmlformats.org/drawingml/2006/main"/>
          <a:p xmlns:a="http://schemas.openxmlformats.org/drawingml/2006/main">
            <a:pPr marL="0" indent="0" algn="l">
              <a:lnSpc>
                <a:spcPts val="1300"/>
              </a:lnSpc>
              <a:buNone/>
            </a:pPr>
            <a:r>
              <a:rPr sz="900">
                <a:solidFill>
                  <a:srgbClr val="0E1116"/>
                </a:solidFill>
                <a:latin typeface="IBM Plex Sans"/>
                <a:ea typeface="IBM Plex Sans"/>
                <a:cs typeface="IBM Plex Sans"/>
              </a:rPr>
              <a:t>Pause paid scaling</a:t>
            </a:r>
          </a:p>
        </p:txBody>
      </p:sp>
    </p:spTree>
    <p:extLst>
      <p:ext uri="{BB962C8B-B14F-4D97-AF65-F5344CB8AC3E}">
        <p14:creationId xmlns:p14="http://schemas.microsoft.com/office/powerpoint/2010/main" val="53197541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2026-07-24T08:50:21.1370000Z</dcterms:created>
  <dcterms:modified xsi:type="dcterms:W3CDTF">2026-07-24T08:50:21.1370000Z</dcterms:modified>
</coreProperties>
</file>